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84" r:id="rId3"/>
    <p:sldId id="257" r:id="rId4"/>
    <p:sldId id="278" r:id="rId5"/>
    <p:sldId id="281" r:id="rId6"/>
    <p:sldId id="280" r:id="rId7"/>
    <p:sldId id="274" r:id="rId8"/>
    <p:sldId id="279" r:id="rId9"/>
    <p:sldId id="275" r:id="rId10"/>
    <p:sldId id="276" r:id="rId11"/>
    <p:sldId id="277" r:id="rId12"/>
    <p:sldId id="259" r:id="rId13"/>
    <p:sldId id="272" r:id="rId14"/>
    <p:sldId id="267" r:id="rId15"/>
    <p:sldId id="283" r:id="rId16"/>
    <p:sldId id="263"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0"/>
  </p:normalViewPr>
  <p:slideViewPr>
    <p:cSldViewPr snapToGrid="0" snapToObjects="1">
      <p:cViewPr varScale="1">
        <p:scale>
          <a:sx n="120" d="100"/>
          <a:sy n="120" d="100"/>
        </p:scale>
        <p:origin x="2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gif>
</file>

<file path=ppt/media/image2.tiff>
</file>

<file path=ppt/media/image3.tiff>
</file>

<file path=ppt/media/image4.tiff>
</file>

<file path=ppt/media/image5.tiff>
</file>

<file path=ppt/media/image6.tiff>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B1DC67-A2E7-B64E-A1C0-CEB27C6DC933}" type="datetimeFigureOut">
              <a:rPr lang="en-US" smtClean="0"/>
              <a:t>11/16/20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34ED6F-2BFA-E04A-8723-A91A62D23AD8}" type="slidenum">
              <a:rPr lang="en-US" smtClean="0"/>
              <a:t>‹#›</a:t>
            </a:fld>
            <a:endParaRPr lang="en-US"/>
          </a:p>
        </p:txBody>
      </p:sp>
    </p:spTree>
    <p:extLst>
      <p:ext uri="{BB962C8B-B14F-4D97-AF65-F5344CB8AC3E}">
        <p14:creationId xmlns:p14="http://schemas.microsoft.com/office/powerpoint/2010/main" val="1077702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FED89-657D-834A-B35A-732976A322F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5A24EC-5121-9E4B-B78B-2BC86116EA0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F743CB-F483-B54A-B48F-F6F9086C6C72}"/>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5" name="Footer Placeholder 4">
            <a:extLst>
              <a:ext uri="{FF2B5EF4-FFF2-40B4-BE49-F238E27FC236}">
                <a16:creationId xmlns:a16="http://schemas.microsoft.com/office/drawing/2014/main" id="{7AF5B1F0-351E-474B-8158-E7C216B02B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4C6DF5-9439-3A4B-BB83-717E0643D9ED}"/>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2174280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08477-D094-4F43-BDE5-245BFD5DDD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B95346-5115-7C47-9A0F-F6B4A8596F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333922-D587-3446-8D0D-CFFE34BCF98D}"/>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5" name="Footer Placeholder 4">
            <a:extLst>
              <a:ext uri="{FF2B5EF4-FFF2-40B4-BE49-F238E27FC236}">
                <a16:creationId xmlns:a16="http://schemas.microsoft.com/office/drawing/2014/main" id="{08D1EAE7-37DC-6A40-BC6D-FE128BF6F3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DD5F2-BDA5-2F42-AA42-C9CEAAAD8CAF}"/>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2331409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7FE9FF-429A-A244-ADCC-8F865FAAD3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86C0DE9-8534-F34F-BA3F-28135C6ACC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39DED9-F170-1E44-BDCF-FFE5F1C218FA}"/>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5" name="Footer Placeholder 4">
            <a:extLst>
              <a:ext uri="{FF2B5EF4-FFF2-40B4-BE49-F238E27FC236}">
                <a16:creationId xmlns:a16="http://schemas.microsoft.com/office/drawing/2014/main" id="{7C524781-1889-B144-9164-A26312EC9C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8096FC-F95F-F746-A66C-536EBB483B1F}"/>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722128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B564D-B7E3-474D-8B7A-14A3DEBB9F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E7E43A-315F-C74E-8261-CC515C13E1A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57D4A8-0A75-C44B-837C-862124474FB5}"/>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5" name="Footer Placeholder 4">
            <a:extLst>
              <a:ext uri="{FF2B5EF4-FFF2-40B4-BE49-F238E27FC236}">
                <a16:creationId xmlns:a16="http://schemas.microsoft.com/office/drawing/2014/main" id="{F498AD50-C995-C341-AE35-6948F331B4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DFB7AF-D72B-B745-9B2B-76C9A4B66CDE}"/>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3806291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5642E-175E-704D-A7E1-8DF70E32CE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860817-C34E-5E47-AD39-6C8586D8C2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1B705F1-6039-1242-A28E-5E906D03CC6E}"/>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5" name="Footer Placeholder 4">
            <a:extLst>
              <a:ext uri="{FF2B5EF4-FFF2-40B4-BE49-F238E27FC236}">
                <a16:creationId xmlns:a16="http://schemas.microsoft.com/office/drawing/2014/main" id="{E3E22522-CE99-004C-A455-3416E9292A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2FA5F9-30CD-5742-ACE2-76DEC767AC4B}"/>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2448519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9762C-5E61-1C4F-A47A-7DA7CEF620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BC6F99-B890-F848-943A-72428DA10B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37170EB-C6DF-A94C-BCA8-B48E428D636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613A34-62D7-1942-81CB-E20467E48CA4}"/>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6" name="Footer Placeholder 5">
            <a:extLst>
              <a:ext uri="{FF2B5EF4-FFF2-40B4-BE49-F238E27FC236}">
                <a16:creationId xmlns:a16="http://schemas.microsoft.com/office/drawing/2014/main" id="{7D79F4C7-88E5-6946-AE87-E3EEAE2A4D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41656B-C8C8-4D4F-84A3-8802E3DE379B}"/>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1846491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BB18C-24F2-294D-94D7-C5ED47B7766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783204-92F9-2545-8A76-02EE60BA8D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AD6641-7492-EF45-80F4-B95FD486E2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C5AC06-99ED-6844-8970-BD19317F4B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4CF5B8-3580-C34B-8CB1-02770F5DE1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8B0EECA-ED50-2D47-B7E2-B99E71D5C02A}"/>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8" name="Footer Placeholder 7">
            <a:extLst>
              <a:ext uri="{FF2B5EF4-FFF2-40B4-BE49-F238E27FC236}">
                <a16:creationId xmlns:a16="http://schemas.microsoft.com/office/drawing/2014/main" id="{622CFC99-C3D2-CD49-A079-AF38571299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593D75A-95B0-744E-9097-0DE530BD7F90}"/>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14778198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6E377-47D1-4945-8006-9FFEA4C87F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421D4B-7D8E-5449-8440-6A5E88884730}"/>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4" name="Footer Placeholder 3">
            <a:extLst>
              <a:ext uri="{FF2B5EF4-FFF2-40B4-BE49-F238E27FC236}">
                <a16:creationId xmlns:a16="http://schemas.microsoft.com/office/drawing/2014/main" id="{831CEA24-D1F4-9F41-9291-BEC32593D9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2D624A-8176-3041-A5C0-63C365D3B730}"/>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2944525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83634C-C6D1-B245-B8FC-3FD6A79A3DD4}"/>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3" name="Footer Placeholder 2">
            <a:extLst>
              <a:ext uri="{FF2B5EF4-FFF2-40B4-BE49-F238E27FC236}">
                <a16:creationId xmlns:a16="http://schemas.microsoft.com/office/drawing/2014/main" id="{387D7FFE-F4A3-7440-B3A7-07E88B8BA3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D58C2C-E7DA-014F-B774-315AE7F192AA}"/>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1435863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74320-51F7-064C-8B71-2D7A47AF56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CFB87D-D222-554C-A736-AACF1E3C5E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4F67EF-DE2B-2E49-A72F-1BC42A2431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1ED080-D2E5-EC45-8C33-9FDF9FB50C02}"/>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6" name="Footer Placeholder 5">
            <a:extLst>
              <a:ext uri="{FF2B5EF4-FFF2-40B4-BE49-F238E27FC236}">
                <a16:creationId xmlns:a16="http://schemas.microsoft.com/office/drawing/2014/main" id="{13E8ABA0-686E-324E-BE84-82E5C80FAD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721C3F-B238-0C44-8783-E7C35E686A70}"/>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1344857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5ACF5-93E8-3346-A7E3-47A2FA0DF9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0507623-76D6-6348-A44E-C8554A6417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2692D90-F441-3948-9877-CAD8EB6EFC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D46D90-C43B-FF4B-BD70-B3F1AD19D261}"/>
              </a:ext>
            </a:extLst>
          </p:cNvPr>
          <p:cNvSpPr>
            <a:spLocks noGrp="1"/>
          </p:cNvSpPr>
          <p:nvPr>
            <p:ph type="dt" sz="half" idx="10"/>
          </p:nvPr>
        </p:nvSpPr>
        <p:spPr/>
        <p:txBody>
          <a:bodyPr/>
          <a:lstStyle/>
          <a:p>
            <a:fld id="{15C269B7-6F80-1544-9C13-3767DC237094}" type="datetimeFigureOut">
              <a:rPr lang="en-US" smtClean="0"/>
              <a:t>11/14/20</a:t>
            </a:fld>
            <a:endParaRPr lang="en-US"/>
          </a:p>
        </p:txBody>
      </p:sp>
      <p:sp>
        <p:nvSpPr>
          <p:cNvPr id="6" name="Footer Placeholder 5">
            <a:extLst>
              <a:ext uri="{FF2B5EF4-FFF2-40B4-BE49-F238E27FC236}">
                <a16:creationId xmlns:a16="http://schemas.microsoft.com/office/drawing/2014/main" id="{A9E5F84B-F3F2-0041-88B6-6BCE1810BA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CF9842-A31B-7F4F-A090-9C4BBCD52BFB}"/>
              </a:ext>
            </a:extLst>
          </p:cNvPr>
          <p:cNvSpPr>
            <a:spLocks noGrp="1"/>
          </p:cNvSpPr>
          <p:nvPr>
            <p:ph type="sldNum" sz="quarter" idx="12"/>
          </p:nvPr>
        </p:nvSpPr>
        <p:spPr/>
        <p:txBody>
          <a:bodyPr/>
          <a:lstStyle/>
          <a:p>
            <a:fld id="{3613233E-DC84-6F4F-81F3-F49CDCAD656F}" type="slidenum">
              <a:rPr lang="en-US" smtClean="0"/>
              <a:t>‹#›</a:t>
            </a:fld>
            <a:endParaRPr lang="en-US"/>
          </a:p>
        </p:txBody>
      </p:sp>
    </p:spTree>
    <p:extLst>
      <p:ext uri="{BB962C8B-B14F-4D97-AF65-F5344CB8AC3E}">
        <p14:creationId xmlns:p14="http://schemas.microsoft.com/office/powerpoint/2010/main" val="2940303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B8550E-B8D1-224A-B1C7-C53174EDE5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E7CCD-CF16-5745-8881-5800054948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DF357-C669-F844-95F1-FA923088F6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C269B7-6F80-1544-9C13-3767DC237094}" type="datetimeFigureOut">
              <a:rPr lang="en-US" smtClean="0"/>
              <a:t>11/14/20</a:t>
            </a:fld>
            <a:endParaRPr lang="en-US"/>
          </a:p>
        </p:txBody>
      </p:sp>
      <p:sp>
        <p:nvSpPr>
          <p:cNvPr id="5" name="Footer Placeholder 4">
            <a:extLst>
              <a:ext uri="{FF2B5EF4-FFF2-40B4-BE49-F238E27FC236}">
                <a16:creationId xmlns:a16="http://schemas.microsoft.com/office/drawing/2014/main" id="{C04F93A7-083A-5D45-8834-8C73842F03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9056271-46CE-954D-943C-1ACC607B94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13233E-DC84-6F4F-81F3-F49CDCAD656F}" type="slidenum">
              <a:rPr lang="en-US" smtClean="0"/>
              <a:t>‹#›</a:t>
            </a:fld>
            <a:endParaRPr lang="en-US"/>
          </a:p>
        </p:txBody>
      </p:sp>
    </p:spTree>
    <p:extLst>
      <p:ext uri="{BB962C8B-B14F-4D97-AF65-F5344CB8AC3E}">
        <p14:creationId xmlns:p14="http://schemas.microsoft.com/office/powerpoint/2010/main" val="31684268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dpbh.nv.gov/Programs/Office_of_Public_Healh_Informatics_and_Epidemiology_(OPHIE)/" TargetMode="External"/><Relationship Id="rId2" Type="http://schemas.openxmlformats.org/officeDocument/2006/relationships/hyperlink" Target="http://healthiernv.org/resource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census.gov/quickfacts/NV" TargetMode="External"/><Relationship Id="rId7" Type="http://schemas.openxmlformats.org/officeDocument/2006/relationships/hyperlink" Target="https://www.britannica.com/place/Nevada-state" TargetMode="External"/><Relationship Id="rId2" Type="http://schemas.openxmlformats.org/officeDocument/2006/relationships/hyperlink" Target="https://www.prb.org/usdata/" TargetMode="External"/><Relationship Id="rId1" Type="http://schemas.openxmlformats.org/officeDocument/2006/relationships/slideLayout" Target="../slideLayouts/slideLayout2.xml"/><Relationship Id="rId6" Type="http://schemas.openxmlformats.org/officeDocument/2006/relationships/hyperlink" Target="https://www.americashealthrankings.org/explore/annual/measure/PH_funding/state/NV" TargetMode="External"/><Relationship Id="rId5" Type="http://schemas.openxmlformats.org/officeDocument/2006/relationships/hyperlink" Target="http://healthiernv.org/resources/" TargetMode="External"/><Relationship Id="rId4" Type="http://schemas.openxmlformats.org/officeDocument/2006/relationships/hyperlink" Target="http://dpbh.nv.gov/Programs/Office_of_Public_Healh_Informatics_and_Epidemiology_(OPHIE)/"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11272742" cy="39181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23040CA6-F464-A94C-89E1-5063400830CC}"/>
              </a:ext>
            </a:extLst>
          </p:cNvPr>
          <p:cNvSpPr>
            <a:spLocks noGrp="1"/>
          </p:cNvSpPr>
          <p:nvPr>
            <p:ph type="ctrTitle"/>
          </p:nvPr>
        </p:nvSpPr>
        <p:spPr>
          <a:xfrm>
            <a:off x="1100669" y="1097339"/>
            <a:ext cx="10011831" cy="2623885"/>
          </a:xfrm>
        </p:spPr>
        <p:txBody>
          <a:bodyPr anchor="ctr">
            <a:normAutofit fontScale="90000"/>
          </a:bodyPr>
          <a:lstStyle/>
          <a:p>
            <a:r>
              <a:rPr lang="en-US" sz="4800" dirty="0">
                <a:solidFill>
                  <a:srgbClr val="FFFFFF"/>
                </a:solidFill>
              </a:rPr>
              <a:t>Promoting Health in Nevada</a:t>
            </a:r>
            <a:br>
              <a:rPr lang="en-US" sz="4800" dirty="0">
                <a:solidFill>
                  <a:srgbClr val="FFFFFF"/>
                </a:solidFill>
              </a:rPr>
            </a:br>
            <a:br>
              <a:rPr lang="en-US" sz="6600" dirty="0">
                <a:solidFill>
                  <a:srgbClr val="FFFFFF"/>
                </a:solidFill>
              </a:rPr>
            </a:br>
            <a:r>
              <a:rPr lang="en-US" sz="4800" dirty="0">
                <a:solidFill>
                  <a:srgbClr val="FFFFFF"/>
                </a:solidFill>
              </a:rPr>
              <a:t>Analyzing Nevada Demographics and BRFSS Data: (Ever Told) Had Skin Cancer</a:t>
            </a:r>
            <a:endParaRPr lang="en-US" sz="6600" dirty="0">
              <a:solidFill>
                <a:srgbClr val="FFFFFF"/>
              </a:solidFill>
            </a:endParaRPr>
          </a:p>
        </p:txBody>
      </p:sp>
      <p:sp>
        <p:nvSpPr>
          <p:cNvPr id="10" name="Rectangle 9">
            <a:extLst>
              <a:ext uri="{FF2B5EF4-FFF2-40B4-BE49-F238E27FC236}">
                <a16:creationId xmlns:a16="http://schemas.microsoft.com/office/drawing/2014/main" id="{DAE8F46F-D590-45CD-AF41-A04DC11D1B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17136"/>
            <a:ext cx="2112264" cy="1892808"/>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33989" y="4521269"/>
            <a:ext cx="6720830" cy="187781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Subtitle 2">
            <a:extLst>
              <a:ext uri="{FF2B5EF4-FFF2-40B4-BE49-F238E27FC236}">
                <a16:creationId xmlns:a16="http://schemas.microsoft.com/office/drawing/2014/main" id="{16776B8E-9BE2-B44D-A3D2-6FF0CFFE5B64}"/>
              </a:ext>
            </a:extLst>
          </p:cNvPr>
          <p:cNvSpPr>
            <a:spLocks noGrp="1"/>
          </p:cNvSpPr>
          <p:nvPr>
            <p:ph type="subTitle" idx="1"/>
          </p:nvPr>
        </p:nvSpPr>
        <p:spPr>
          <a:xfrm>
            <a:off x="3226159" y="4843002"/>
            <a:ext cx="5760850" cy="1234345"/>
          </a:xfrm>
        </p:spPr>
        <p:txBody>
          <a:bodyPr anchor="ctr">
            <a:normAutofit/>
          </a:bodyPr>
          <a:lstStyle/>
          <a:p>
            <a:r>
              <a:rPr lang="en-US" sz="2600">
                <a:solidFill>
                  <a:schemeClr val="tx1">
                    <a:lumMod val="95000"/>
                    <a:lumOff val="5000"/>
                  </a:schemeClr>
                </a:solidFill>
              </a:rPr>
              <a:t>Will Bliss</a:t>
            </a:r>
          </a:p>
        </p:txBody>
      </p:sp>
      <p:sp>
        <p:nvSpPr>
          <p:cNvPr id="14" name="Rectangle 13">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21270"/>
            <a:ext cx="2115455" cy="189020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4076866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AD27EF-0E73-C840-8D3B-F0643F051A32}"/>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Using the BRFSS14 Data</a:t>
            </a:r>
          </a:p>
        </p:txBody>
      </p:sp>
      <p:graphicFrame>
        <p:nvGraphicFramePr>
          <p:cNvPr id="4" name="Content Placeholder 3">
            <a:extLst>
              <a:ext uri="{FF2B5EF4-FFF2-40B4-BE49-F238E27FC236}">
                <a16:creationId xmlns:a16="http://schemas.microsoft.com/office/drawing/2014/main" id="{3065373E-BDE0-7242-9136-F3D71A19EF7F}"/>
              </a:ext>
            </a:extLst>
          </p:cNvPr>
          <p:cNvGraphicFramePr>
            <a:graphicFrameLocks/>
          </p:cNvGraphicFramePr>
          <p:nvPr>
            <p:extLst>
              <p:ext uri="{D42A27DB-BD31-4B8C-83A1-F6EECF244321}">
                <p14:modId xmlns:p14="http://schemas.microsoft.com/office/powerpoint/2010/main" val="4108910029"/>
              </p:ext>
            </p:extLst>
          </p:nvPr>
        </p:nvGraphicFramePr>
        <p:xfrm>
          <a:off x="4207933" y="1131250"/>
          <a:ext cx="7347540" cy="4596480"/>
        </p:xfrm>
        <a:graphic>
          <a:graphicData uri="http://schemas.openxmlformats.org/drawingml/2006/table">
            <a:tbl>
              <a:tblPr firstRow="1" firstCol="1" bandRow="1">
                <a:tableStyleId>{5C22544A-7EE6-4342-B048-85BDC9FD1C3A}</a:tableStyleId>
              </a:tblPr>
              <a:tblGrid>
                <a:gridCol w="1657118">
                  <a:extLst>
                    <a:ext uri="{9D8B030D-6E8A-4147-A177-3AD203B41FA5}">
                      <a16:colId xmlns:a16="http://schemas.microsoft.com/office/drawing/2014/main" val="2475279989"/>
                    </a:ext>
                  </a:extLst>
                </a:gridCol>
                <a:gridCol w="1815569">
                  <a:extLst>
                    <a:ext uri="{9D8B030D-6E8A-4147-A177-3AD203B41FA5}">
                      <a16:colId xmlns:a16="http://schemas.microsoft.com/office/drawing/2014/main" val="111727034"/>
                    </a:ext>
                  </a:extLst>
                </a:gridCol>
                <a:gridCol w="978349">
                  <a:extLst>
                    <a:ext uri="{9D8B030D-6E8A-4147-A177-3AD203B41FA5}">
                      <a16:colId xmlns:a16="http://schemas.microsoft.com/office/drawing/2014/main" val="1141586016"/>
                    </a:ext>
                  </a:extLst>
                </a:gridCol>
                <a:gridCol w="978349">
                  <a:extLst>
                    <a:ext uri="{9D8B030D-6E8A-4147-A177-3AD203B41FA5}">
                      <a16:colId xmlns:a16="http://schemas.microsoft.com/office/drawing/2014/main" val="926727834"/>
                    </a:ext>
                  </a:extLst>
                </a:gridCol>
                <a:gridCol w="978349">
                  <a:extLst>
                    <a:ext uri="{9D8B030D-6E8A-4147-A177-3AD203B41FA5}">
                      <a16:colId xmlns:a16="http://schemas.microsoft.com/office/drawing/2014/main" val="3027887766"/>
                    </a:ext>
                  </a:extLst>
                </a:gridCol>
                <a:gridCol w="939806">
                  <a:extLst>
                    <a:ext uri="{9D8B030D-6E8A-4147-A177-3AD203B41FA5}">
                      <a16:colId xmlns:a16="http://schemas.microsoft.com/office/drawing/2014/main" val="1406946635"/>
                    </a:ext>
                  </a:extLst>
                </a:gridCol>
              </a:tblGrid>
              <a:tr h="170240">
                <a:tc gridSpan="6">
                  <a:txBody>
                    <a:bodyPr/>
                    <a:lstStyle/>
                    <a:p>
                      <a:pPr marL="0" marR="0" algn="ctr">
                        <a:spcBef>
                          <a:spcPts val="0"/>
                        </a:spcBef>
                        <a:spcAft>
                          <a:spcPts val="0"/>
                        </a:spcAft>
                      </a:pPr>
                      <a:r>
                        <a:rPr lang="en-US" sz="900">
                          <a:effectLst/>
                        </a:rPr>
                        <a:t>Table 2) Prevalence of (Ever Told) Had Skin Cancer by Characteristics, BRFSS, Nevada, 2014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71659802"/>
                  </a:ext>
                </a:extLst>
              </a:tr>
              <a:tr h="170240">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gridSpan="2">
                  <a:txBody>
                    <a:bodyPr/>
                    <a:lstStyle/>
                    <a:p>
                      <a:pPr marL="0" marR="0" algn="ctr">
                        <a:spcBef>
                          <a:spcPts val="0"/>
                        </a:spcBef>
                        <a:spcAft>
                          <a:spcPts val="0"/>
                        </a:spcAft>
                      </a:pPr>
                      <a:r>
                        <a:rPr lang="en-US" sz="900">
                          <a:effectLst/>
                        </a:rPr>
                        <a:t>95% C.I.</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hMerge="1">
                  <a:txBody>
                    <a:bodyPr/>
                    <a:lstStyle/>
                    <a:p>
                      <a:endParaRPr lang="en-US"/>
                    </a:p>
                  </a:txBody>
                  <a:tcPr/>
                </a:tc>
                <a:tc>
                  <a:txBody>
                    <a:bodyPr/>
                    <a:lstStyle/>
                    <a:p>
                      <a:pPr marL="0" marR="0" algn="ctr">
                        <a:spcBef>
                          <a:spcPts val="0"/>
                        </a:spcBef>
                        <a:spcAft>
                          <a:spcPts val="0"/>
                        </a:spcAft>
                      </a:pPr>
                      <a:r>
                        <a:rPr lang="en-US" sz="900">
                          <a:effectLst/>
                        </a:rPr>
                        <a:t>P-Value</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3227262512"/>
                  </a:ext>
                </a:extLst>
              </a:tr>
              <a:tr h="170240">
                <a:tc rowSpan="2">
                  <a:txBody>
                    <a:bodyPr/>
                    <a:lstStyle/>
                    <a:p>
                      <a:pPr marL="0" marR="0" algn="ctr">
                        <a:spcBef>
                          <a:spcPts val="0"/>
                        </a:spcBef>
                        <a:spcAft>
                          <a:spcPts val="0"/>
                        </a:spcAft>
                      </a:pPr>
                      <a:r>
                        <a:rPr lang="en-US" sz="900">
                          <a:effectLst/>
                        </a:rPr>
                        <a:t>Sex</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Female</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5.7079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4.6024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6.8134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0.1927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2836630932"/>
                  </a:ext>
                </a:extLst>
              </a:tr>
              <a:tr h="170240">
                <a:tc vMerge="1">
                  <a:txBody>
                    <a:bodyPr/>
                    <a:lstStyle/>
                    <a:p>
                      <a:endParaRPr lang="en-US"/>
                    </a:p>
                  </a:txBody>
                  <a:tcPr/>
                </a:tc>
                <a:tc>
                  <a:txBody>
                    <a:bodyPr/>
                    <a:lstStyle/>
                    <a:p>
                      <a:pPr marL="0" marR="0" algn="ctr">
                        <a:spcBef>
                          <a:spcPts val="0"/>
                        </a:spcBef>
                        <a:spcAft>
                          <a:spcPts val="0"/>
                        </a:spcAft>
                      </a:pPr>
                      <a:r>
                        <a:rPr lang="en-US" sz="900">
                          <a:effectLst/>
                        </a:rPr>
                        <a:t>Male</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6.9391</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5.4043</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8.474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481277822"/>
                  </a:ext>
                </a:extLst>
              </a:tr>
              <a:tr h="170240">
                <a:tc rowSpan="3">
                  <a:txBody>
                    <a:bodyPr/>
                    <a:lstStyle/>
                    <a:p>
                      <a:pPr marL="0" marR="0" algn="ctr">
                        <a:spcBef>
                          <a:spcPts val="0"/>
                        </a:spcBef>
                        <a:spcAft>
                          <a:spcPts val="0"/>
                        </a:spcAft>
                      </a:pPr>
                      <a:r>
                        <a:rPr lang="en-US" sz="900">
                          <a:effectLst/>
                        </a:rPr>
                        <a:t>Age</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18-34 yrs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0.3553</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0.7802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highlight>
                            <a:srgbClr val="FFFF00"/>
                          </a:highlight>
                        </a:rPr>
                        <a:t>&lt;.0001</a:t>
                      </a:r>
                      <a:endParaRPr lang="en-US" sz="9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2405021723"/>
                  </a:ext>
                </a:extLst>
              </a:tr>
              <a:tr h="170240">
                <a:tc vMerge="1">
                  <a:txBody>
                    <a:bodyPr/>
                    <a:lstStyle/>
                    <a:p>
                      <a:endParaRPr lang="en-US"/>
                    </a:p>
                  </a:txBody>
                  <a:tcPr/>
                </a:tc>
                <a:tc>
                  <a:txBody>
                    <a:bodyPr/>
                    <a:lstStyle/>
                    <a:p>
                      <a:pPr marL="0" marR="0" algn="ctr">
                        <a:spcBef>
                          <a:spcPts val="0"/>
                        </a:spcBef>
                        <a:spcAft>
                          <a:spcPts val="0"/>
                        </a:spcAft>
                      </a:pPr>
                      <a:r>
                        <a:rPr lang="en-US" sz="900">
                          <a:effectLst/>
                        </a:rPr>
                        <a:t>35-64 yrs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5.5171</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4.0612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6.973</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endParaRPr lang="en-US" sz="900">
                        <a:effectLst/>
                        <a:latin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1768983301"/>
                  </a:ext>
                </a:extLst>
              </a:tr>
              <a:tr h="170240">
                <a:tc vMerge="1">
                  <a:txBody>
                    <a:bodyPr/>
                    <a:lstStyle/>
                    <a:p>
                      <a:endParaRPr lang="en-US"/>
                    </a:p>
                  </a:txBody>
                  <a:tcPr/>
                </a:tc>
                <a:tc>
                  <a:txBody>
                    <a:bodyPr/>
                    <a:lstStyle/>
                    <a:p>
                      <a:pPr marL="0" marR="0" algn="ctr">
                        <a:spcBef>
                          <a:spcPts val="0"/>
                        </a:spcBef>
                        <a:spcAft>
                          <a:spcPts val="0"/>
                        </a:spcAft>
                      </a:pPr>
                      <a:r>
                        <a:rPr lang="en-US" sz="900">
                          <a:effectLst/>
                        </a:rPr>
                        <a:t>65+ yrs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18.308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15.4751</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21.141</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36094042"/>
                  </a:ext>
                </a:extLst>
              </a:tr>
              <a:tr h="170240">
                <a:tc rowSpan="3">
                  <a:txBody>
                    <a:bodyPr/>
                    <a:lstStyle/>
                    <a:p>
                      <a:pPr marL="0" marR="0" algn="ctr">
                        <a:spcBef>
                          <a:spcPts val="0"/>
                        </a:spcBef>
                        <a:spcAft>
                          <a:spcPts val="0"/>
                        </a:spcAft>
                      </a:pPr>
                      <a:r>
                        <a:rPr lang="en-US" sz="900">
                          <a:effectLst/>
                        </a:rPr>
                        <a:t>Education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College Graduated</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8.4797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6.5389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10.4205</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highlight>
                            <a:srgbClr val="FFFF00"/>
                          </a:highlight>
                        </a:rPr>
                        <a:t>&lt;.0001</a:t>
                      </a:r>
                      <a:endParaRPr lang="en-US" sz="9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2439671455"/>
                  </a:ext>
                </a:extLst>
              </a:tr>
              <a:tr h="170240">
                <a:tc vMerge="1">
                  <a:txBody>
                    <a:bodyPr/>
                    <a:lstStyle/>
                    <a:p>
                      <a:endParaRPr lang="en-US"/>
                    </a:p>
                  </a:txBody>
                  <a:tcPr/>
                </a:tc>
                <a:tc>
                  <a:txBody>
                    <a:bodyPr/>
                    <a:lstStyle/>
                    <a:p>
                      <a:pPr marL="0" marR="0" algn="ctr">
                        <a:spcBef>
                          <a:spcPts val="0"/>
                        </a:spcBef>
                        <a:spcAft>
                          <a:spcPts val="0"/>
                        </a:spcAft>
                      </a:pPr>
                      <a:r>
                        <a:rPr lang="en-US" sz="900">
                          <a:effectLst/>
                        </a:rPr>
                        <a:t>High School or Less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3.8553</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2.6177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5.0929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endParaRPr lang="en-US" sz="900">
                        <a:effectLst/>
                        <a:latin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841371075"/>
                  </a:ext>
                </a:extLst>
              </a:tr>
              <a:tr h="170240">
                <a:tc vMerge="1">
                  <a:txBody>
                    <a:bodyPr/>
                    <a:lstStyle/>
                    <a:p>
                      <a:endParaRPr lang="en-US"/>
                    </a:p>
                  </a:txBody>
                  <a:tcPr/>
                </a:tc>
                <a:tc>
                  <a:txBody>
                    <a:bodyPr/>
                    <a:lstStyle/>
                    <a:p>
                      <a:pPr marL="0" marR="0" algn="ctr">
                        <a:spcBef>
                          <a:spcPts val="0"/>
                        </a:spcBef>
                        <a:spcAft>
                          <a:spcPts val="0"/>
                        </a:spcAft>
                      </a:pPr>
                      <a:r>
                        <a:rPr lang="en-US" sz="900">
                          <a:effectLst/>
                        </a:rPr>
                        <a:t>Some College</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8.556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6.6266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10.4854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3437991277"/>
                  </a:ext>
                </a:extLst>
              </a:tr>
              <a:tr h="170240">
                <a:tc rowSpan="3">
                  <a:txBody>
                    <a:bodyPr/>
                    <a:lstStyle/>
                    <a:p>
                      <a:pPr marL="0" marR="0" algn="ctr">
                        <a:spcBef>
                          <a:spcPts val="0"/>
                        </a:spcBef>
                        <a:spcAft>
                          <a:spcPts val="0"/>
                        </a:spcAft>
                      </a:pPr>
                      <a:r>
                        <a:rPr lang="en-US" sz="900">
                          <a:effectLst/>
                        </a:rPr>
                        <a:t>Race/Ethnicity</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Hispanic</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0.3755</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1.05</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highlight>
                            <a:srgbClr val="FFFF00"/>
                          </a:highlight>
                        </a:rPr>
                        <a:t>&lt;.0001</a:t>
                      </a:r>
                      <a:endParaRPr lang="en-US" sz="9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1003031462"/>
                  </a:ext>
                </a:extLst>
              </a:tr>
              <a:tr h="170240">
                <a:tc vMerge="1">
                  <a:txBody>
                    <a:bodyPr/>
                    <a:lstStyle/>
                    <a:p>
                      <a:endParaRPr lang="en-US"/>
                    </a:p>
                  </a:txBody>
                  <a:tcPr/>
                </a:tc>
                <a:tc>
                  <a:txBody>
                    <a:bodyPr/>
                    <a:lstStyle/>
                    <a:p>
                      <a:pPr marL="0" marR="0" algn="ctr">
                        <a:spcBef>
                          <a:spcPts val="0"/>
                        </a:spcBef>
                        <a:spcAft>
                          <a:spcPts val="0"/>
                        </a:spcAft>
                      </a:pPr>
                      <a:r>
                        <a:rPr lang="en-US" sz="900">
                          <a:effectLst/>
                        </a:rPr>
                        <a:t>Others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0.784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0.0701</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1.4979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endParaRPr lang="en-US" sz="900">
                        <a:effectLst/>
                        <a:latin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2239926799"/>
                  </a:ext>
                </a:extLst>
              </a:tr>
              <a:tr h="170240">
                <a:tc vMerge="1">
                  <a:txBody>
                    <a:bodyPr/>
                    <a:lstStyle/>
                    <a:p>
                      <a:endParaRPr lang="en-US"/>
                    </a:p>
                  </a:txBody>
                  <a:tcPr/>
                </a:tc>
                <a:tc>
                  <a:txBody>
                    <a:bodyPr/>
                    <a:lstStyle/>
                    <a:p>
                      <a:pPr marL="0" marR="0" algn="ctr">
                        <a:spcBef>
                          <a:spcPts val="0"/>
                        </a:spcBef>
                        <a:spcAft>
                          <a:spcPts val="0"/>
                        </a:spcAft>
                      </a:pPr>
                      <a:r>
                        <a:rPr lang="en-US" sz="900">
                          <a:effectLst/>
                        </a:rPr>
                        <a:t>White</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11.0142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9.3876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12.6408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1476079114"/>
                  </a:ext>
                </a:extLst>
              </a:tr>
              <a:tr h="170240">
                <a:tc rowSpan="3">
                  <a:txBody>
                    <a:bodyPr/>
                    <a:lstStyle/>
                    <a:p>
                      <a:pPr marL="0" marR="0" algn="ctr">
                        <a:spcBef>
                          <a:spcPts val="0"/>
                        </a:spcBef>
                        <a:spcAft>
                          <a:spcPts val="0"/>
                        </a:spcAft>
                      </a:pPr>
                      <a:r>
                        <a:rPr lang="en-US" sz="900">
                          <a:effectLst/>
                        </a:rPr>
                        <a:t>Income</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$29k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5.2663</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3.0678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7.4647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0.3258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1203003394"/>
                  </a:ext>
                </a:extLst>
              </a:tr>
              <a:tr h="170240">
                <a:tc vMerge="1">
                  <a:txBody>
                    <a:bodyPr/>
                    <a:lstStyle/>
                    <a:p>
                      <a:endParaRPr lang="en-US"/>
                    </a:p>
                  </a:txBody>
                  <a:tcPr/>
                </a:tc>
                <a:tc>
                  <a:txBody>
                    <a:bodyPr/>
                    <a:lstStyle/>
                    <a:p>
                      <a:pPr marL="0" marR="0" algn="ctr">
                        <a:spcBef>
                          <a:spcPts val="0"/>
                        </a:spcBef>
                        <a:spcAft>
                          <a:spcPts val="0"/>
                        </a:spcAft>
                      </a:pPr>
                      <a:r>
                        <a:rPr lang="en-US" sz="900">
                          <a:effectLst/>
                        </a:rPr>
                        <a:t>$30k-49K</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7.2319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5.2892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9.1746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endParaRPr lang="en-US" sz="900">
                        <a:effectLst/>
                        <a:latin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2866191150"/>
                  </a:ext>
                </a:extLst>
              </a:tr>
              <a:tr h="170240">
                <a:tc vMerge="1">
                  <a:txBody>
                    <a:bodyPr/>
                    <a:lstStyle/>
                    <a:p>
                      <a:endParaRPr lang="en-US"/>
                    </a:p>
                  </a:txBody>
                  <a:tcPr/>
                </a:tc>
                <a:tc>
                  <a:txBody>
                    <a:bodyPr/>
                    <a:lstStyle/>
                    <a:p>
                      <a:pPr marL="0" marR="0" algn="ctr">
                        <a:spcBef>
                          <a:spcPts val="0"/>
                        </a:spcBef>
                        <a:spcAft>
                          <a:spcPts val="0"/>
                        </a:spcAft>
                      </a:pPr>
                      <a:r>
                        <a:rPr lang="en-US" sz="900">
                          <a:effectLst/>
                        </a:rPr>
                        <a:t>$50k+</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7.0958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5.5094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8.6822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657233692"/>
                  </a:ext>
                </a:extLst>
              </a:tr>
              <a:tr h="170240">
                <a:tc rowSpan="2">
                  <a:txBody>
                    <a:bodyPr/>
                    <a:lstStyle/>
                    <a:p>
                      <a:pPr marL="0" marR="0" algn="ctr">
                        <a:spcBef>
                          <a:spcPts val="0"/>
                        </a:spcBef>
                        <a:spcAft>
                          <a:spcPts val="0"/>
                        </a:spcAft>
                      </a:pPr>
                      <a:r>
                        <a:rPr lang="en-US" sz="900">
                          <a:effectLst/>
                        </a:rPr>
                        <a:t>Marital Status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No</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5.8493</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4.442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7.2566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0.2815</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1017547686"/>
                  </a:ext>
                </a:extLst>
              </a:tr>
              <a:tr h="170240">
                <a:tc vMerge="1">
                  <a:txBody>
                    <a:bodyPr/>
                    <a:lstStyle/>
                    <a:p>
                      <a:endParaRPr lang="en-US"/>
                    </a:p>
                  </a:txBody>
                  <a:tcPr/>
                </a:tc>
                <a:tc>
                  <a:txBody>
                    <a:bodyPr/>
                    <a:lstStyle/>
                    <a:p>
                      <a:pPr marL="0" marR="0" algn="ctr">
                        <a:spcBef>
                          <a:spcPts val="0"/>
                        </a:spcBef>
                        <a:spcAft>
                          <a:spcPts val="0"/>
                        </a:spcAft>
                      </a:pPr>
                      <a:r>
                        <a:rPr lang="en-US" sz="900">
                          <a:effectLst/>
                        </a:rPr>
                        <a:t>Yes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6.9148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5.6176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8.212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1487971042"/>
                  </a:ext>
                </a:extLst>
              </a:tr>
              <a:tr h="170240">
                <a:tc rowSpan="2">
                  <a:txBody>
                    <a:bodyPr/>
                    <a:lstStyle/>
                    <a:p>
                      <a:pPr marL="0" marR="0" algn="ctr">
                        <a:spcBef>
                          <a:spcPts val="0"/>
                        </a:spcBef>
                        <a:spcAft>
                          <a:spcPts val="0"/>
                        </a:spcAft>
                      </a:pPr>
                      <a:r>
                        <a:rPr lang="en-US" sz="900">
                          <a:effectLst/>
                        </a:rPr>
                        <a:t>Delayed Medical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No</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6.2891</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5.2516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7.3266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0.4927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1481975658"/>
                  </a:ext>
                </a:extLst>
              </a:tr>
              <a:tr h="170240">
                <a:tc vMerge="1">
                  <a:txBody>
                    <a:bodyPr/>
                    <a:lstStyle/>
                    <a:p>
                      <a:endParaRPr lang="en-US"/>
                    </a:p>
                  </a:txBody>
                  <a:tcPr/>
                </a:tc>
                <a:tc>
                  <a:txBody>
                    <a:bodyPr/>
                    <a:lstStyle/>
                    <a:p>
                      <a:pPr marL="0" marR="0" algn="ctr">
                        <a:spcBef>
                          <a:spcPts val="0"/>
                        </a:spcBef>
                        <a:spcAft>
                          <a:spcPts val="0"/>
                        </a:spcAft>
                      </a:pPr>
                      <a:r>
                        <a:rPr lang="en-US" sz="900">
                          <a:effectLst/>
                        </a:rPr>
                        <a:t>Yes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7.1354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4.8474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9.4234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3133617119"/>
                  </a:ext>
                </a:extLst>
              </a:tr>
              <a:tr h="170240">
                <a:tc rowSpan="3">
                  <a:txBody>
                    <a:bodyPr/>
                    <a:lstStyle/>
                    <a:p>
                      <a:pPr marL="0" marR="0" algn="ctr">
                        <a:spcBef>
                          <a:spcPts val="0"/>
                        </a:spcBef>
                        <a:spcAft>
                          <a:spcPts val="0"/>
                        </a:spcAft>
                      </a:pPr>
                      <a:r>
                        <a:rPr lang="en-US" sz="900">
                          <a:effectLst/>
                        </a:rPr>
                        <a:t>Health Plan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Medicaid</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3.8108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1.006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6.6156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0.1798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2797058016"/>
                  </a:ext>
                </a:extLst>
              </a:tr>
              <a:tr h="170240">
                <a:tc vMerge="1">
                  <a:txBody>
                    <a:bodyPr/>
                    <a:lstStyle/>
                    <a:p>
                      <a:endParaRPr lang="en-US"/>
                    </a:p>
                  </a:txBody>
                  <a:tcPr/>
                </a:tc>
                <a:tc>
                  <a:txBody>
                    <a:bodyPr/>
                    <a:lstStyle/>
                    <a:p>
                      <a:pPr marL="0" marR="0" algn="ctr">
                        <a:spcBef>
                          <a:spcPts val="0"/>
                        </a:spcBef>
                        <a:spcAft>
                          <a:spcPts val="0"/>
                        </a:spcAft>
                      </a:pPr>
                      <a:r>
                        <a:rPr lang="en-US" sz="900">
                          <a:effectLst/>
                        </a:rPr>
                        <a:t>No Plan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9.2746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26.8298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endParaRPr lang="en-US" sz="900">
                        <a:effectLst/>
                        <a:latin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1998065292"/>
                  </a:ext>
                </a:extLst>
              </a:tr>
              <a:tr h="170240">
                <a:tc vMerge="1">
                  <a:txBody>
                    <a:bodyPr/>
                    <a:lstStyle/>
                    <a:p>
                      <a:endParaRPr lang="en-US"/>
                    </a:p>
                  </a:txBody>
                  <a:tcPr/>
                </a:tc>
                <a:tc>
                  <a:txBody>
                    <a:bodyPr/>
                    <a:lstStyle/>
                    <a:p>
                      <a:pPr marL="0" marR="0" algn="ctr">
                        <a:spcBef>
                          <a:spcPts val="0"/>
                        </a:spcBef>
                        <a:spcAft>
                          <a:spcPts val="0"/>
                        </a:spcAft>
                      </a:pPr>
                      <a:r>
                        <a:rPr lang="en-US" sz="900">
                          <a:effectLst/>
                        </a:rPr>
                        <a:t>Other Plans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7.9769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6.7037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9.2501</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3047338799"/>
                  </a:ext>
                </a:extLst>
              </a:tr>
              <a:tr h="170240">
                <a:tc rowSpan="2">
                  <a:txBody>
                    <a:bodyPr/>
                    <a:lstStyle/>
                    <a:p>
                      <a:pPr marL="0" marR="0" algn="ctr">
                        <a:spcBef>
                          <a:spcPts val="0"/>
                        </a:spcBef>
                        <a:spcAft>
                          <a:spcPts val="0"/>
                        </a:spcAft>
                      </a:pPr>
                      <a:r>
                        <a:rPr lang="en-US" sz="900">
                          <a:effectLst/>
                        </a:rPr>
                        <a:t>General Health</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Excell/Good</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5.9775</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4.9549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7.0001</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0.1368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3686358718"/>
                  </a:ext>
                </a:extLst>
              </a:tr>
              <a:tr h="170240">
                <a:tc vMerge="1">
                  <a:txBody>
                    <a:bodyPr/>
                    <a:lstStyle/>
                    <a:p>
                      <a:endParaRPr lang="en-US"/>
                    </a:p>
                  </a:txBody>
                  <a:tcPr/>
                </a:tc>
                <a:tc>
                  <a:txBody>
                    <a:bodyPr/>
                    <a:lstStyle/>
                    <a:p>
                      <a:pPr marL="0" marR="0" algn="ctr">
                        <a:spcBef>
                          <a:spcPts val="0"/>
                        </a:spcBef>
                        <a:spcAft>
                          <a:spcPts val="0"/>
                        </a:spcAft>
                      </a:pPr>
                      <a:r>
                        <a:rPr lang="en-US" sz="900">
                          <a:effectLst/>
                        </a:rPr>
                        <a:t>Fair/Poor</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7.8377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5.394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10.2813</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2083952869"/>
                  </a:ext>
                </a:extLst>
              </a:tr>
              <a:tr h="170240">
                <a:tc rowSpan="2">
                  <a:txBody>
                    <a:bodyPr/>
                    <a:lstStyle/>
                    <a:p>
                      <a:pPr marL="0" marR="0" algn="ctr">
                        <a:spcBef>
                          <a:spcPts val="0"/>
                        </a:spcBef>
                        <a:spcAft>
                          <a:spcPts val="0"/>
                        </a:spcAft>
                      </a:pPr>
                      <a:r>
                        <a:rPr lang="en-US" sz="900">
                          <a:effectLst/>
                        </a:rPr>
                        <a:t>Heavy Drinker</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No</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6.2833</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5.2827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7.2839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0.3281</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1382632466"/>
                  </a:ext>
                </a:extLst>
              </a:tr>
              <a:tr h="170240">
                <a:tc vMerge="1">
                  <a:txBody>
                    <a:bodyPr/>
                    <a:lstStyle/>
                    <a:p>
                      <a:endParaRPr lang="en-US"/>
                    </a:p>
                  </a:txBody>
                  <a:tcPr/>
                </a:tc>
                <a:tc>
                  <a:txBody>
                    <a:bodyPr/>
                    <a:lstStyle/>
                    <a:p>
                      <a:pPr marL="0" marR="0" algn="ctr">
                        <a:spcBef>
                          <a:spcPts val="0"/>
                        </a:spcBef>
                        <a:spcAft>
                          <a:spcPts val="0"/>
                        </a:spcAft>
                      </a:pPr>
                      <a:r>
                        <a:rPr lang="en-US" sz="900">
                          <a:effectLst/>
                        </a:rPr>
                        <a:t>Yes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8.5304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3.5172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13.5437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tc>
                  <a:txBody>
                    <a:bodyPr/>
                    <a:lstStyle/>
                    <a:p>
                      <a:pPr marL="0" marR="0" algn="ctr">
                        <a:spcBef>
                          <a:spcPts val="0"/>
                        </a:spcBef>
                        <a:spcAft>
                          <a:spcPts val="0"/>
                        </a:spcAft>
                      </a:pPr>
                      <a:r>
                        <a:rPr lang="en-US" sz="9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2516" marR="42516" marT="0" marB="0" anchor="ctr"/>
                </a:tc>
                <a:extLst>
                  <a:ext uri="{0D108BD9-81ED-4DB2-BD59-A6C34878D82A}">
                    <a16:rowId xmlns:a16="http://schemas.microsoft.com/office/drawing/2014/main" val="3041082152"/>
                  </a:ext>
                </a:extLst>
              </a:tr>
            </a:tbl>
          </a:graphicData>
        </a:graphic>
      </p:graphicFrame>
    </p:spTree>
    <p:extLst>
      <p:ext uri="{BB962C8B-B14F-4D97-AF65-F5344CB8AC3E}">
        <p14:creationId xmlns:p14="http://schemas.microsoft.com/office/powerpoint/2010/main" val="1452516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AD27EF-0E73-C840-8D3B-F0643F051A32}"/>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Using the BRFSS14 Data</a:t>
            </a:r>
          </a:p>
        </p:txBody>
      </p:sp>
      <p:graphicFrame>
        <p:nvGraphicFramePr>
          <p:cNvPr id="4" name="Content Placeholder 3">
            <a:extLst>
              <a:ext uri="{FF2B5EF4-FFF2-40B4-BE49-F238E27FC236}">
                <a16:creationId xmlns:a16="http://schemas.microsoft.com/office/drawing/2014/main" id="{A3D3A237-2DC4-FA42-9092-1848D765CFA8}"/>
              </a:ext>
            </a:extLst>
          </p:cNvPr>
          <p:cNvGraphicFramePr>
            <a:graphicFrameLocks/>
          </p:cNvGraphicFramePr>
          <p:nvPr>
            <p:extLst>
              <p:ext uri="{D42A27DB-BD31-4B8C-83A1-F6EECF244321}">
                <p14:modId xmlns:p14="http://schemas.microsoft.com/office/powerpoint/2010/main" val="139602165"/>
              </p:ext>
            </p:extLst>
          </p:nvPr>
        </p:nvGraphicFramePr>
        <p:xfrm>
          <a:off x="4207933" y="679285"/>
          <a:ext cx="7347538" cy="5500406"/>
        </p:xfrm>
        <a:graphic>
          <a:graphicData uri="http://schemas.openxmlformats.org/drawingml/2006/table">
            <a:tbl>
              <a:tblPr firstRow="1" firstCol="1" bandRow="1">
                <a:tableStyleId>{5C22544A-7EE6-4342-B048-85BDC9FD1C3A}</a:tableStyleId>
              </a:tblPr>
              <a:tblGrid>
                <a:gridCol w="1414796">
                  <a:extLst>
                    <a:ext uri="{9D8B030D-6E8A-4147-A177-3AD203B41FA5}">
                      <a16:colId xmlns:a16="http://schemas.microsoft.com/office/drawing/2014/main" val="1265339559"/>
                    </a:ext>
                  </a:extLst>
                </a:gridCol>
                <a:gridCol w="2179521">
                  <a:extLst>
                    <a:ext uri="{9D8B030D-6E8A-4147-A177-3AD203B41FA5}">
                      <a16:colId xmlns:a16="http://schemas.microsoft.com/office/drawing/2014/main" val="3564623448"/>
                    </a:ext>
                  </a:extLst>
                </a:gridCol>
                <a:gridCol w="914460">
                  <a:extLst>
                    <a:ext uri="{9D8B030D-6E8A-4147-A177-3AD203B41FA5}">
                      <a16:colId xmlns:a16="http://schemas.microsoft.com/office/drawing/2014/main" val="1761275146"/>
                    </a:ext>
                  </a:extLst>
                </a:gridCol>
                <a:gridCol w="914460">
                  <a:extLst>
                    <a:ext uri="{9D8B030D-6E8A-4147-A177-3AD203B41FA5}">
                      <a16:colId xmlns:a16="http://schemas.microsoft.com/office/drawing/2014/main" val="3500105987"/>
                    </a:ext>
                  </a:extLst>
                </a:gridCol>
                <a:gridCol w="914460">
                  <a:extLst>
                    <a:ext uri="{9D8B030D-6E8A-4147-A177-3AD203B41FA5}">
                      <a16:colId xmlns:a16="http://schemas.microsoft.com/office/drawing/2014/main" val="1915443942"/>
                    </a:ext>
                  </a:extLst>
                </a:gridCol>
                <a:gridCol w="1009841">
                  <a:extLst>
                    <a:ext uri="{9D8B030D-6E8A-4147-A177-3AD203B41FA5}">
                      <a16:colId xmlns:a16="http://schemas.microsoft.com/office/drawing/2014/main" val="4212606644"/>
                    </a:ext>
                  </a:extLst>
                </a:gridCol>
              </a:tblGrid>
              <a:tr h="231326">
                <a:tc gridSpan="6">
                  <a:txBody>
                    <a:bodyPr/>
                    <a:lstStyle/>
                    <a:p>
                      <a:pPr marL="0" marR="0" algn="ctr">
                        <a:spcBef>
                          <a:spcPts val="0"/>
                        </a:spcBef>
                        <a:spcAft>
                          <a:spcPts val="0"/>
                        </a:spcAft>
                      </a:pPr>
                      <a:r>
                        <a:rPr lang="en-US" sz="1300">
                          <a:effectLst/>
                        </a:rPr>
                        <a:t>Table 3) Adjusted Odds Ratio for (Ever Told) Had Skin Cancer by Characteristics, BRFSS, NV, 2014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143613498"/>
                  </a:ext>
                </a:extLst>
              </a:tr>
              <a:tr h="263454">
                <a:tc>
                  <a:txBody>
                    <a:bodyPr/>
                    <a:lstStyle/>
                    <a:p>
                      <a:endParaRPr lang="en-US" sz="1500">
                        <a:effectLst/>
                        <a:latin typeface="Calibri" panose="020F0502020204030204" pitchFamily="34" charset="0"/>
                        <a:cs typeface="Times New Roman" panose="02020603050405020304" pitchFamily="18" charset="0"/>
                      </a:endParaRPr>
                    </a:p>
                  </a:txBody>
                  <a:tcPr marL="54120" marR="54120" marT="0" marB="0" anchor="ctr"/>
                </a:tc>
                <a:tc>
                  <a:txBody>
                    <a:bodyPr/>
                    <a:lstStyle/>
                    <a:p>
                      <a:endParaRPr lang="en-US" sz="1500">
                        <a:effectLst/>
                        <a:latin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aOR</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gridSpan="2">
                  <a:txBody>
                    <a:bodyPr/>
                    <a:lstStyle/>
                    <a:p>
                      <a:pPr marL="0" marR="0" algn="ctr">
                        <a:spcBef>
                          <a:spcPts val="0"/>
                        </a:spcBef>
                        <a:spcAft>
                          <a:spcPts val="0"/>
                        </a:spcAft>
                      </a:pPr>
                      <a:r>
                        <a:rPr lang="en-US" sz="1500">
                          <a:effectLst/>
                        </a:rPr>
                        <a:t>95% C.I.</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hMerge="1">
                  <a:txBody>
                    <a:bodyPr/>
                    <a:lstStyle/>
                    <a:p>
                      <a:endParaRPr lang="en-US"/>
                    </a:p>
                  </a:txBody>
                  <a:tcPr/>
                </a:tc>
                <a:tc>
                  <a:txBody>
                    <a:bodyPr/>
                    <a:lstStyle/>
                    <a:p>
                      <a:pPr marL="0" marR="0" algn="ctr">
                        <a:spcBef>
                          <a:spcPts val="0"/>
                        </a:spcBef>
                        <a:spcAft>
                          <a:spcPts val="0"/>
                        </a:spcAft>
                      </a:pPr>
                      <a:r>
                        <a:rPr lang="en-US" sz="1500">
                          <a:effectLst/>
                        </a:rPr>
                        <a:t>P-Value</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2529213413"/>
                  </a:ext>
                </a:extLst>
              </a:tr>
              <a:tr h="263454">
                <a:tc>
                  <a:txBody>
                    <a:bodyPr/>
                    <a:lstStyle/>
                    <a:p>
                      <a:pPr marL="0" marR="0" algn="ctr">
                        <a:spcBef>
                          <a:spcPts val="0"/>
                        </a:spcBef>
                        <a:spcAft>
                          <a:spcPts val="0"/>
                        </a:spcAft>
                      </a:pPr>
                      <a:r>
                        <a:rPr lang="en-US" sz="1300">
                          <a:effectLst/>
                        </a:rPr>
                        <a:t>Sex</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300">
                          <a:effectLst/>
                        </a:rPr>
                        <a:t>Female vs. Male</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0.6643</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0.4418</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0.999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highlight>
                            <a:srgbClr val="FFFF00"/>
                          </a:highlight>
                        </a:rPr>
                        <a:t>0.0494</a:t>
                      </a:r>
                      <a:endParaRPr lang="en-US" sz="15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1655162676"/>
                  </a:ext>
                </a:extLst>
              </a:tr>
              <a:tr h="263454">
                <a:tc rowSpan="3">
                  <a:txBody>
                    <a:bodyPr/>
                    <a:lstStyle/>
                    <a:p>
                      <a:pPr marL="0" marR="0" algn="ctr">
                        <a:spcBef>
                          <a:spcPts val="0"/>
                        </a:spcBef>
                        <a:spcAft>
                          <a:spcPts val="0"/>
                        </a:spcAft>
                      </a:pPr>
                      <a:r>
                        <a:rPr lang="en-US" sz="1300">
                          <a:effectLst/>
                        </a:rPr>
                        <a:t>Age</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300">
                          <a:effectLst/>
                        </a:rPr>
                        <a:t>18-34 vs. 65+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0.0356</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0.0101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0.1255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highlight>
                            <a:srgbClr val="FFFF00"/>
                          </a:highlight>
                        </a:rPr>
                        <a:t>&lt;.0001</a:t>
                      </a:r>
                      <a:endParaRPr lang="en-US" sz="15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3883836204"/>
                  </a:ext>
                </a:extLst>
              </a:tr>
              <a:tr h="263454">
                <a:tc vMerge="1">
                  <a:txBody>
                    <a:bodyPr/>
                    <a:lstStyle/>
                    <a:p>
                      <a:endParaRPr lang="en-US"/>
                    </a:p>
                  </a:txBody>
                  <a:tcPr/>
                </a:tc>
                <a:tc>
                  <a:txBody>
                    <a:bodyPr/>
                    <a:lstStyle/>
                    <a:p>
                      <a:pPr marL="0" marR="0" algn="ctr">
                        <a:spcBef>
                          <a:spcPts val="0"/>
                        </a:spcBef>
                        <a:spcAft>
                          <a:spcPts val="0"/>
                        </a:spcAft>
                      </a:pPr>
                      <a:r>
                        <a:rPr lang="en-US" sz="1300">
                          <a:effectLst/>
                        </a:rPr>
                        <a:t>35-64 vs. 65+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0.329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0.2146</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0.5043</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highlight>
                            <a:srgbClr val="FFFF00"/>
                          </a:highlight>
                        </a:rPr>
                        <a:t>&lt;.0001</a:t>
                      </a:r>
                      <a:endParaRPr lang="en-US" sz="15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2170528047"/>
                  </a:ext>
                </a:extLst>
              </a:tr>
              <a:tr h="263454">
                <a:tc vMerge="1">
                  <a:txBody>
                    <a:bodyPr/>
                    <a:lstStyle/>
                    <a:p>
                      <a:endParaRPr lang="en-US"/>
                    </a:p>
                  </a:txBody>
                  <a:tcPr/>
                </a:tc>
                <a:tc>
                  <a:txBody>
                    <a:bodyPr/>
                    <a:lstStyle/>
                    <a:p>
                      <a:pPr marL="0" marR="0" algn="ctr">
                        <a:spcBef>
                          <a:spcPts val="0"/>
                        </a:spcBef>
                        <a:spcAft>
                          <a:spcPts val="0"/>
                        </a:spcAft>
                      </a:pPr>
                      <a:r>
                        <a:rPr lang="en-US" sz="1300">
                          <a:effectLst/>
                        </a:rPr>
                        <a:t>18-34 vs. 35-64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0.1081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0.0298</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0.3918</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highlight>
                            <a:srgbClr val="FFFF00"/>
                          </a:highlight>
                        </a:rPr>
                        <a:t>0.0007</a:t>
                      </a:r>
                      <a:endParaRPr lang="en-US" sz="15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569959188"/>
                  </a:ext>
                </a:extLst>
              </a:tr>
              <a:tr h="263454">
                <a:tc rowSpan="3">
                  <a:txBody>
                    <a:bodyPr/>
                    <a:lstStyle/>
                    <a:p>
                      <a:pPr marL="0" marR="0" algn="ctr">
                        <a:spcBef>
                          <a:spcPts val="0"/>
                        </a:spcBef>
                        <a:spcAft>
                          <a:spcPts val="0"/>
                        </a:spcAft>
                      </a:pPr>
                      <a:r>
                        <a:rPr lang="en-US" sz="1300">
                          <a:effectLst/>
                        </a:rPr>
                        <a:t>Race/Ethnicity</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300">
                          <a:effectLst/>
                        </a:rPr>
                        <a:t>Hispanic vs. White</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0.0854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0.015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0.5667</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highlight>
                            <a:srgbClr val="FFFF00"/>
                          </a:highlight>
                        </a:rPr>
                        <a:t>0.0101</a:t>
                      </a:r>
                      <a:endParaRPr lang="en-US" sz="15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153323110"/>
                  </a:ext>
                </a:extLst>
              </a:tr>
              <a:tr h="263454">
                <a:tc vMerge="1">
                  <a:txBody>
                    <a:bodyPr/>
                    <a:lstStyle/>
                    <a:p>
                      <a:endParaRPr lang="en-US"/>
                    </a:p>
                  </a:txBody>
                  <a:tcPr/>
                </a:tc>
                <a:tc>
                  <a:txBody>
                    <a:bodyPr/>
                    <a:lstStyle/>
                    <a:p>
                      <a:pPr marL="0" marR="0" algn="ctr">
                        <a:spcBef>
                          <a:spcPts val="0"/>
                        </a:spcBef>
                        <a:spcAft>
                          <a:spcPts val="0"/>
                        </a:spcAft>
                      </a:pPr>
                      <a:r>
                        <a:rPr lang="en-US" sz="1300">
                          <a:effectLst/>
                        </a:rPr>
                        <a:t>Other vs. White</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0.0329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0.0309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0.177</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highlight>
                            <a:srgbClr val="FFFF00"/>
                          </a:highlight>
                        </a:rPr>
                        <a:t>&lt;.0001</a:t>
                      </a:r>
                      <a:endParaRPr lang="en-US" sz="15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332228751"/>
                  </a:ext>
                </a:extLst>
              </a:tr>
              <a:tr h="263454">
                <a:tc vMerge="1">
                  <a:txBody>
                    <a:bodyPr/>
                    <a:lstStyle/>
                    <a:p>
                      <a:endParaRPr lang="en-US"/>
                    </a:p>
                  </a:txBody>
                  <a:tcPr/>
                </a:tc>
                <a:tc>
                  <a:txBody>
                    <a:bodyPr/>
                    <a:lstStyle/>
                    <a:p>
                      <a:pPr marL="0" marR="0" algn="ctr">
                        <a:spcBef>
                          <a:spcPts val="0"/>
                        </a:spcBef>
                        <a:spcAft>
                          <a:spcPts val="0"/>
                        </a:spcAft>
                      </a:pPr>
                      <a:r>
                        <a:rPr lang="en-US" sz="1300">
                          <a:effectLst/>
                        </a:rPr>
                        <a:t>Hispanic vs. Other</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0.0655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0.0963</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0.3735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highlight>
                            <a:srgbClr val="FFFF00"/>
                          </a:highlight>
                        </a:rPr>
                        <a:t>&lt;.0001</a:t>
                      </a:r>
                      <a:endParaRPr lang="en-US" sz="150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409933699"/>
                  </a:ext>
                </a:extLst>
              </a:tr>
              <a:tr h="263454">
                <a:tc rowSpan="3">
                  <a:txBody>
                    <a:bodyPr/>
                    <a:lstStyle/>
                    <a:p>
                      <a:pPr marL="0" marR="0" algn="ctr">
                        <a:spcBef>
                          <a:spcPts val="0"/>
                        </a:spcBef>
                        <a:spcAft>
                          <a:spcPts val="0"/>
                        </a:spcAft>
                      </a:pPr>
                      <a:r>
                        <a:rPr lang="en-US" sz="1300">
                          <a:effectLst/>
                        </a:rPr>
                        <a:t>Education</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300">
                          <a:effectLst/>
                        </a:rPr>
                        <a:t>High School vs. College</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0.8283</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0.4898</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1.4009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0.4821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3241283119"/>
                  </a:ext>
                </a:extLst>
              </a:tr>
              <a:tr h="263454">
                <a:tc vMerge="1">
                  <a:txBody>
                    <a:bodyPr/>
                    <a:lstStyle/>
                    <a:p>
                      <a:endParaRPr lang="en-US"/>
                    </a:p>
                  </a:txBody>
                  <a:tcPr/>
                </a:tc>
                <a:tc>
                  <a:txBody>
                    <a:bodyPr/>
                    <a:lstStyle/>
                    <a:p>
                      <a:pPr marL="0" marR="0" algn="ctr">
                        <a:spcBef>
                          <a:spcPts val="0"/>
                        </a:spcBef>
                        <a:spcAft>
                          <a:spcPts val="0"/>
                        </a:spcAft>
                      </a:pPr>
                      <a:r>
                        <a:rPr lang="en-US" sz="1300">
                          <a:effectLst/>
                        </a:rPr>
                        <a:t>Some College vs. College</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0.9907</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0.6358</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1.5439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0.9672</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2864489196"/>
                  </a:ext>
                </a:extLst>
              </a:tr>
              <a:tr h="263454">
                <a:tc vMerge="1">
                  <a:txBody>
                    <a:bodyPr/>
                    <a:lstStyle/>
                    <a:p>
                      <a:endParaRPr lang="en-US"/>
                    </a:p>
                  </a:txBody>
                  <a:tcPr/>
                </a:tc>
                <a:tc>
                  <a:txBody>
                    <a:bodyPr/>
                    <a:lstStyle/>
                    <a:p>
                      <a:pPr marL="0" marR="0" algn="ctr">
                        <a:spcBef>
                          <a:spcPts val="0"/>
                        </a:spcBef>
                        <a:spcAft>
                          <a:spcPts val="0"/>
                        </a:spcAft>
                      </a:pPr>
                      <a:r>
                        <a:rPr lang="en-US" sz="1300">
                          <a:effectLst/>
                        </a:rPr>
                        <a:t>High vs. Some College</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0.836</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0.5169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1.3521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0.4652</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3678977901"/>
                  </a:ext>
                </a:extLst>
              </a:tr>
              <a:tr h="263454">
                <a:tc>
                  <a:txBody>
                    <a:bodyPr/>
                    <a:lstStyle/>
                    <a:p>
                      <a:pPr marL="0" marR="0" algn="ctr">
                        <a:spcBef>
                          <a:spcPts val="0"/>
                        </a:spcBef>
                        <a:spcAft>
                          <a:spcPts val="0"/>
                        </a:spcAft>
                      </a:pPr>
                      <a:r>
                        <a:rPr lang="en-US" sz="1300">
                          <a:effectLst/>
                        </a:rPr>
                        <a:t>Marital Status</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300">
                          <a:effectLst/>
                        </a:rPr>
                        <a:t>Non-Married vs. Married</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1.3022</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0.85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1.995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0.225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3751744963"/>
                  </a:ext>
                </a:extLst>
              </a:tr>
              <a:tr h="263454">
                <a:tc rowSpan="3">
                  <a:txBody>
                    <a:bodyPr/>
                    <a:lstStyle/>
                    <a:p>
                      <a:pPr marL="0" marR="0" algn="ctr">
                        <a:spcBef>
                          <a:spcPts val="0"/>
                        </a:spcBef>
                        <a:spcAft>
                          <a:spcPts val="0"/>
                        </a:spcAft>
                      </a:pPr>
                      <a:r>
                        <a:rPr lang="en-US" sz="1300">
                          <a:effectLst/>
                        </a:rPr>
                        <a:t>Income</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300">
                          <a:effectLst/>
                        </a:rPr>
                        <a:t>29.9k- vs. 50k+</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0.862</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0.4284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1.7344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0.6771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4027937358"/>
                  </a:ext>
                </a:extLst>
              </a:tr>
              <a:tr h="263454">
                <a:tc vMerge="1">
                  <a:txBody>
                    <a:bodyPr/>
                    <a:lstStyle/>
                    <a:p>
                      <a:endParaRPr lang="en-US"/>
                    </a:p>
                  </a:txBody>
                  <a:tcPr/>
                </a:tc>
                <a:tc>
                  <a:txBody>
                    <a:bodyPr/>
                    <a:lstStyle/>
                    <a:p>
                      <a:pPr marL="0" marR="0" algn="ctr">
                        <a:spcBef>
                          <a:spcPts val="0"/>
                        </a:spcBef>
                        <a:spcAft>
                          <a:spcPts val="0"/>
                        </a:spcAft>
                      </a:pPr>
                      <a:r>
                        <a:rPr lang="en-US" sz="1300">
                          <a:effectLst/>
                        </a:rPr>
                        <a:t>30-49.9k vs. 50k+</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1.0964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0.7017</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1.713</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0.686</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2804720131"/>
                  </a:ext>
                </a:extLst>
              </a:tr>
              <a:tr h="263454">
                <a:tc vMerge="1">
                  <a:txBody>
                    <a:bodyPr/>
                    <a:lstStyle/>
                    <a:p>
                      <a:endParaRPr lang="en-US"/>
                    </a:p>
                  </a:txBody>
                  <a:tcPr/>
                </a:tc>
                <a:tc>
                  <a:txBody>
                    <a:bodyPr/>
                    <a:lstStyle/>
                    <a:p>
                      <a:pPr marL="0" marR="0" algn="ctr">
                        <a:spcBef>
                          <a:spcPts val="0"/>
                        </a:spcBef>
                        <a:spcAft>
                          <a:spcPts val="0"/>
                        </a:spcAft>
                      </a:pPr>
                      <a:r>
                        <a:rPr lang="en-US" sz="1300">
                          <a:effectLst/>
                        </a:rPr>
                        <a:t>29.9k- vs. 30-49k</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0.8951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0.66</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1.2139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0.4757</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2811662490"/>
                  </a:ext>
                </a:extLst>
              </a:tr>
              <a:tr h="263454">
                <a:tc>
                  <a:txBody>
                    <a:bodyPr/>
                    <a:lstStyle/>
                    <a:p>
                      <a:pPr marL="0" marR="0" algn="ctr">
                        <a:spcBef>
                          <a:spcPts val="0"/>
                        </a:spcBef>
                        <a:spcAft>
                          <a:spcPts val="0"/>
                        </a:spcAft>
                      </a:pPr>
                      <a:r>
                        <a:rPr lang="en-US" sz="1300">
                          <a:effectLst/>
                        </a:rPr>
                        <a:t>General Health</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300">
                          <a:effectLst/>
                        </a:rPr>
                        <a:t> Fair/Poor vs. Excel/Good</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0.6387</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0.3602</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1.1323</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0.1248</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98488607"/>
                  </a:ext>
                </a:extLst>
              </a:tr>
              <a:tr h="263454">
                <a:tc>
                  <a:txBody>
                    <a:bodyPr/>
                    <a:lstStyle/>
                    <a:p>
                      <a:pPr marL="0" marR="0" algn="ctr">
                        <a:spcBef>
                          <a:spcPts val="0"/>
                        </a:spcBef>
                        <a:spcAft>
                          <a:spcPts val="0"/>
                        </a:spcAft>
                      </a:pPr>
                      <a:r>
                        <a:rPr lang="en-US" sz="1300">
                          <a:effectLst/>
                        </a:rPr>
                        <a:t>Heavy Drinker</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300">
                          <a:effectLst/>
                        </a:rPr>
                        <a:t>Yes vs. No</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1.6286</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0.7467</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3.5524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0.2202</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3411505441"/>
                  </a:ext>
                </a:extLst>
              </a:tr>
              <a:tr h="263454">
                <a:tc rowSpan="3">
                  <a:txBody>
                    <a:bodyPr/>
                    <a:lstStyle/>
                    <a:p>
                      <a:pPr marL="0" marR="0" algn="ctr">
                        <a:spcBef>
                          <a:spcPts val="0"/>
                        </a:spcBef>
                        <a:spcAft>
                          <a:spcPts val="0"/>
                        </a:spcAft>
                      </a:pPr>
                      <a:r>
                        <a:rPr lang="en-US" sz="1300">
                          <a:effectLst/>
                        </a:rPr>
                        <a:t>Health Plan</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300">
                          <a:effectLst/>
                        </a:rPr>
                        <a:t>No Plan vs. Medicaid</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1.0841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0.4456</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2.6376</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0.8587</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1534604884"/>
                  </a:ext>
                </a:extLst>
              </a:tr>
              <a:tr h="263454">
                <a:tc vMerge="1">
                  <a:txBody>
                    <a:bodyPr/>
                    <a:lstStyle/>
                    <a:p>
                      <a:endParaRPr lang="en-US"/>
                    </a:p>
                  </a:txBody>
                  <a:tcPr/>
                </a:tc>
                <a:tc>
                  <a:txBody>
                    <a:bodyPr/>
                    <a:lstStyle/>
                    <a:p>
                      <a:pPr marL="0" marR="0" algn="ctr">
                        <a:spcBef>
                          <a:spcPts val="0"/>
                        </a:spcBef>
                        <a:spcAft>
                          <a:spcPts val="0"/>
                        </a:spcAft>
                      </a:pPr>
                      <a:r>
                        <a:rPr lang="en-US" sz="1300">
                          <a:effectLst/>
                        </a:rPr>
                        <a:t>No Plan vs. Other Plan</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1.2591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0.1999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7.9294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0.8061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2316287505"/>
                  </a:ext>
                </a:extLst>
              </a:tr>
              <a:tr h="263454">
                <a:tc vMerge="1">
                  <a:txBody>
                    <a:bodyPr/>
                    <a:lstStyle/>
                    <a:p>
                      <a:endParaRPr lang="en-US"/>
                    </a:p>
                  </a:txBody>
                  <a:tcPr/>
                </a:tc>
                <a:tc>
                  <a:txBody>
                    <a:bodyPr/>
                    <a:lstStyle/>
                    <a:p>
                      <a:pPr marL="0" marR="0" algn="ctr">
                        <a:spcBef>
                          <a:spcPts val="0"/>
                        </a:spcBef>
                        <a:spcAft>
                          <a:spcPts val="0"/>
                        </a:spcAft>
                      </a:pPr>
                      <a:r>
                        <a:rPr lang="en-US" sz="1300">
                          <a:effectLst/>
                        </a:rPr>
                        <a:t>Mediciad vs. Other Plan</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0.9941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0.3514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a:effectLst/>
                        </a:rPr>
                        <a:t>2.8118</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tc>
                  <a:txBody>
                    <a:bodyPr/>
                    <a:lstStyle/>
                    <a:p>
                      <a:pPr marL="0" marR="0" algn="ctr">
                        <a:spcBef>
                          <a:spcPts val="0"/>
                        </a:spcBef>
                        <a:spcAft>
                          <a:spcPts val="0"/>
                        </a:spcAft>
                      </a:pPr>
                      <a:r>
                        <a:rPr lang="en-US" sz="1500" dirty="0">
                          <a:effectLst/>
                        </a:rPr>
                        <a:t>0.991</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54120" marR="54120" marT="0" marB="0" anchor="ctr"/>
                </a:tc>
                <a:extLst>
                  <a:ext uri="{0D108BD9-81ED-4DB2-BD59-A6C34878D82A}">
                    <a16:rowId xmlns:a16="http://schemas.microsoft.com/office/drawing/2014/main" val="2969626203"/>
                  </a:ext>
                </a:extLst>
              </a:tr>
            </a:tbl>
          </a:graphicData>
        </a:graphic>
      </p:graphicFrame>
    </p:spTree>
    <p:extLst>
      <p:ext uri="{BB962C8B-B14F-4D97-AF65-F5344CB8AC3E}">
        <p14:creationId xmlns:p14="http://schemas.microsoft.com/office/powerpoint/2010/main" val="21441647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F555353-BE9B-C742-828B-8CB7BE486D2B}"/>
              </a:ext>
            </a:extLst>
          </p:cNvPr>
          <p:cNvSpPr>
            <a:spLocks noGrp="1"/>
          </p:cNvSpPr>
          <p:nvPr>
            <p:ph type="title"/>
          </p:nvPr>
        </p:nvSpPr>
        <p:spPr>
          <a:xfrm>
            <a:off x="1159933" y="995318"/>
            <a:ext cx="9872134" cy="1193968"/>
          </a:xfrm>
          <a:solidFill>
            <a:srgbClr val="FFFFFF"/>
          </a:solidFill>
          <a:ln w="38100">
            <a:solidFill>
              <a:srgbClr val="7F7F7F"/>
            </a:solidFill>
            <a:miter lim="800000"/>
          </a:ln>
        </p:spPr>
        <p:txBody>
          <a:bodyPr vert="horz" lIns="91440" tIns="45720" rIns="91440" bIns="45720" rtlCol="0" anchor="ctr">
            <a:normAutofit/>
          </a:bodyPr>
          <a:lstStyle/>
          <a:p>
            <a:pPr algn="ctr"/>
            <a:r>
              <a:rPr lang="en-US" sz="3600" dirty="0">
                <a:solidFill>
                  <a:srgbClr val="3F3F3F"/>
                </a:solidFill>
              </a:rPr>
              <a:t>The Facts</a:t>
            </a:r>
            <a:endParaRPr lang="en-US" sz="3600" kern="1200" dirty="0">
              <a:solidFill>
                <a:srgbClr val="3F3F3F"/>
              </a:solidFill>
              <a:latin typeface="+mj-lt"/>
              <a:ea typeface="+mj-ea"/>
              <a:cs typeface="+mj-cs"/>
            </a:endParaRPr>
          </a:p>
        </p:txBody>
      </p:sp>
      <p:sp>
        <p:nvSpPr>
          <p:cNvPr id="3" name="Content Placeholder 2">
            <a:extLst>
              <a:ext uri="{FF2B5EF4-FFF2-40B4-BE49-F238E27FC236}">
                <a16:creationId xmlns:a16="http://schemas.microsoft.com/office/drawing/2014/main" id="{E720D0A6-07E8-BA41-B3CD-89483131E159}"/>
              </a:ext>
            </a:extLst>
          </p:cNvPr>
          <p:cNvSpPr>
            <a:spLocks noGrp="1"/>
          </p:cNvSpPr>
          <p:nvPr>
            <p:ph idx="1"/>
          </p:nvPr>
        </p:nvSpPr>
        <p:spPr>
          <a:xfrm>
            <a:off x="1159933" y="2924386"/>
            <a:ext cx="4614334" cy="2959777"/>
          </a:xfrm>
        </p:spPr>
        <p:txBody>
          <a:bodyPr vert="horz" lIns="91440" tIns="45720" rIns="91440" bIns="45720" rtlCol="0" anchor="t">
            <a:normAutofit/>
          </a:bodyPr>
          <a:lstStyle/>
          <a:p>
            <a:r>
              <a:rPr lang="en-US" sz="2000" dirty="0"/>
              <a:t>4</a:t>
            </a:r>
            <a:r>
              <a:rPr lang="en-US" sz="2000" baseline="30000" dirty="0"/>
              <a:t>th</a:t>
            </a:r>
            <a:r>
              <a:rPr lang="en-US" sz="2000" dirty="0"/>
              <a:t> highest in population change </a:t>
            </a:r>
          </a:p>
          <a:p>
            <a:r>
              <a:rPr lang="en-US" sz="2000" dirty="0"/>
              <a:t>6</a:t>
            </a:r>
            <a:r>
              <a:rPr lang="en-US" sz="2000" baseline="30000" dirty="0"/>
              <a:t>th</a:t>
            </a:r>
            <a:r>
              <a:rPr lang="en-US" sz="2000" dirty="0"/>
              <a:t> lowest in education</a:t>
            </a:r>
          </a:p>
          <a:p>
            <a:r>
              <a:rPr lang="en-US" sz="2000" dirty="0"/>
              <a:t>24</a:t>
            </a:r>
            <a:r>
              <a:rPr lang="en-US" sz="2000" baseline="30000" dirty="0"/>
              <a:t>th</a:t>
            </a:r>
            <a:r>
              <a:rPr lang="en-US" sz="2000" dirty="0"/>
              <a:t> lowest in median income</a:t>
            </a:r>
          </a:p>
          <a:p>
            <a:r>
              <a:rPr lang="en-US" sz="2000" dirty="0"/>
              <a:t>25</a:t>
            </a:r>
            <a:r>
              <a:rPr lang="en-US" sz="2000" baseline="30000" dirty="0"/>
              <a:t>th</a:t>
            </a:r>
            <a:r>
              <a:rPr lang="en-US" sz="2000" dirty="0"/>
              <a:t> lowest in poverty population</a:t>
            </a:r>
          </a:p>
          <a:p>
            <a:r>
              <a:rPr lang="en-US" sz="2000" dirty="0"/>
              <a:t>6</a:t>
            </a:r>
            <a:r>
              <a:rPr lang="en-US" sz="2000" baseline="30000" dirty="0"/>
              <a:t>th</a:t>
            </a:r>
            <a:r>
              <a:rPr lang="en-US" sz="2000" dirty="0"/>
              <a:t> highest in population percentage of minorities </a:t>
            </a:r>
          </a:p>
          <a:p>
            <a:pPr lvl="1">
              <a:lnSpc>
                <a:spcPct val="100000"/>
              </a:lnSpc>
            </a:pPr>
            <a:endParaRPr lang="en-US" sz="2000" dirty="0"/>
          </a:p>
          <a:p>
            <a:pPr lvl="1"/>
            <a:endParaRPr lang="en-US" sz="2000" dirty="0"/>
          </a:p>
        </p:txBody>
      </p:sp>
      <p:cxnSp>
        <p:nvCxnSpPr>
          <p:cNvPr id="13" name="Straight Connector 12">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C11117E-6380-8941-8B9E-F234588ACD97}"/>
              </a:ext>
            </a:extLst>
          </p:cNvPr>
          <p:cNvSpPr txBox="1"/>
          <p:nvPr/>
        </p:nvSpPr>
        <p:spPr>
          <a:xfrm>
            <a:off x="6417734" y="2888250"/>
            <a:ext cx="4614335" cy="2959778"/>
          </a:xfrm>
          <a:prstGeom prst="rect">
            <a:avLst/>
          </a:prstGeom>
        </p:spPr>
        <p:txBody>
          <a:bodyPr vert="horz" lIns="91440" tIns="45720" rIns="91440" bIns="45720" rtlCol="0" anchor="t">
            <a:normAutofit/>
          </a:bodyPr>
          <a:lstStyle/>
          <a:p>
            <a:pPr marL="342900" indent="-342900">
              <a:buFont typeface="Arial" panose="020B0604020202020204" pitchFamily="34" charset="0"/>
              <a:buChar char="•"/>
            </a:pPr>
            <a:r>
              <a:rPr lang="en-US" sz="2000" dirty="0"/>
              <a:t>Most prevalent Education Status: High School or Less</a:t>
            </a:r>
          </a:p>
          <a:p>
            <a:pPr marL="342900" indent="-342900">
              <a:buFont typeface="Arial" panose="020B0604020202020204" pitchFamily="34" charset="0"/>
              <a:buChar char="•"/>
            </a:pPr>
            <a:r>
              <a:rPr lang="en-US" sz="2000" dirty="0"/>
              <a:t>Highest prevalence of (Ever Told) Had Skin Cancer by Education: College, Some College</a:t>
            </a:r>
          </a:p>
          <a:p>
            <a:pPr marL="342900" indent="-342900">
              <a:buFont typeface="Arial" panose="020B0604020202020204" pitchFamily="34" charset="0"/>
              <a:buChar char="•"/>
            </a:pPr>
            <a:r>
              <a:rPr lang="en-US" sz="2000" dirty="0"/>
              <a:t>Odds Ratios suggest that minorities are less likely to report skin cancer</a:t>
            </a:r>
          </a:p>
          <a:p>
            <a:pPr marL="342900" indent="-342900">
              <a:buFont typeface="Arial" panose="020B0604020202020204" pitchFamily="34" charset="0"/>
              <a:buChar char="•"/>
            </a:pPr>
            <a:endParaRPr lang="en-US" sz="2000" dirty="0"/>
          </a:p>
          <a:p>
            <a:pPr indent="-228600">
              <a:spcAft>
                <a:spcPts val="600"/>
              </a:spcAft>
              <a:buFont typeface="Arial" panose="020B0604020202020204" pitchFamily="34" charset="0"/>
              <a:buChar char="•"/>
            </a:pPr>
            <a:endParaRPr lang="en-US" sz="1950" dirty="0"/>
          </a:p>
          <a:p>
            <a:pPr lvl="1" indent="-228600">
              <a:spcAft>
                <a:spcPts val="600"/>
              </a:spcAft>
              <a:buFont typeface="Arial" panose="020B0604020202020204" pitchFamily="34" charset="0"/>
              <a:buChar char="•"/>
            </a:pPr>
            <a:endParaRPr lang="en-US" sz="1950" dirty="0"/>
          </a:p>
          <a:p>
            <a:pPr>
              <a:lnSpc>
                <a:spcPct val="90000"/>
              </a:lnSpc>
              <a:spcAft>
                <a:spcPts val="600"/>
              </a:spcAft>
            </a:pPr>
            <a:endParaRPr lang="en-US" sz="1950" dirty="0"/>
          </a:p>
        </p:txBody>
      </p:sp>
    </p:spTree>
    <p:extLst>
      <p:ext uri="{BB962C8B-B14F-4D97-AF65-F5344CB8AC3E}">
        <p14:creationId xmlns:p14="http://schemas.microsoft.com/office/powerpoint/2010/main" val="1747725798"/>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D086AA7-FF02-4649-BCF2-2D9B2B718D3B}"/>
              </a:ext>
            </a:extLst>
          </p:cNvPr>
          <p:cNvSpPr>
            <a:spLocks noGrp="1"/>
          </p:cNvSpPr>
          <p:nvPr>
            <p:ph type="title"/>
          </p:nvPr>
        </p:nvSpPr>
        <p:spPr>
          <a:xfrm>
            <a:off x="777240" y="731519"/>
            <a:ext cx="2845191" cy="3237579"/>
          </a:xfrm>
        </p:spPr>
        <p:txBody>
          <a:bodyPr>
            <a:normAutofit/>
          </a:bodyPr>
          <a:lstStyle/>
          <a:p>
            <a:r>
              <a:rPr lang="en-US" sz="3800">
                <a:solidFill>
                  <a:srgbClr val="FFFFFF"/>
                </a:solidFill>
              </a:rPr>
              <a:t>What Does This Mean?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D24C297-5F61-9D4A-B1E2-3775CC041FC9}"/>
              </a:ext>
            </a:extLst>
          </p:cNvPr>
          <p:cNvSpPr>
            <a:spLocks noGrp="1"/>
          </p:cNvSpPr>
          <p:nvPr>
            <p:ph idx="1"/>
          </p:nvPr>
        </p:nvSpPr>
        <p:spPr>
          <a:xfrm>
            <a:off x="4379709" y="686862"/>
            <a:ext cx="7037591" cy="5475129"/>
          </a:xfrm>
        </p:spPr>
        <p:txBody>
          <a:bodyPr anchor="ctr">
            <a:normAutofit/>
          </a:bodyPr>
          <a:lstStyle/>
          <a:p>
            <a:pPr marL="0" indent="0">
              <a:buNone/>
            </a:pPr>
            <a:r>
              <a:rPr lang="en-US" sz="2600" dirty="0"/>
              <a:t>Even though the most common Education status is “High School or Less”, the most people with skin cancer are those with college degrees. With the lack of funding for health promotion, those with lower income are hurting.</a:t>
            </a:r>
          </a:p>
          <a:p>
            <a:pPr marL="0" indent="0">
              <a:buNone/>
            </a:pPr>
            <a:r>
              <a:rPr lang="en-US" sz="2600" dirty="0"/>
              <a:t>Even though minorities make up the majority of Nevada, they are less likely to have skin cancer, according to the data. This is most likely not the case. It is more likely that minorities are not informed enough to get screenings.</a:t>
            </a:r>
          </a:p>
          <a:p>
            <a:endParaRPr lang="en-US" sz="2600" dirty="0"/>
          </a:p>
        </p:txBody>
      </p:sp>
    </p:spTree>
    <p:extLst>
      <p:ext uri="{BB962C8B-B14F-4D97-AF65-F5344CB8AC3E}">
        <p14:creationId xmlns:p14="http://schemas.microsoft.com/office/powerpoint/2010/main" val="1972885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3DF2C03C-F6C9-4248-8A36-F82E533C4099}"/>
              </a:ext>
            </a:extLst>
          </p:cNvPr>
          <p:cNvSpPr>
            <a:spLocks noGrp="1"/>
          </p:cNvSpPr>
          <p:nvPr>
            <p:ph type="title"/>
          </p:nvPr>
        </p:nvSpPr>
        <p:spPr>
          <a:xfrm>
            <a:off x="777240" y="731519"/>
            <a:ext cx="2845191" cy="3237579"/>
          </a:xfrm>
        </p:spPr>
        <p:txBody>
          <a:bodyPr>
            <a:normAutofit/>
          </a:bodyPr>
          <a:lstStyle/>
          <a:p>
            <a:r>
              <a:rPr lang="en-US" sz="3800">
                <a:solidFill>
                  <a:srgbClr val="FFFFFF"/>
                </a:solidFill>
              </a:rPr>
              <a:t>Already Dedicated</a:t>
            </a:r>
          </a:p>
        </p:txBody>
      </p:sp>
      <p:sp>
        <p:nvSpPr>
          <p:cNvPr id="21" name="Rectangle 2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3" name="Rectangle 2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ED8D3C9-B6B0-334B-8709-5BE054621F34}"/>
              </a:ext>
            </a:extLst>
          </p:cNvPr>
          <p:cNvSpPr>
            <a:spLocks noGrp="1"/>
          </p:cNvSpPr>
          <p:nvPr>
            <p:ph idx="1"/>
          </p:nvPr>
        </p:nvSpPr>
        <p:spPr>
          <a:xfrm>
            <a:off x="4379709" y="686862"/>
            <a:ext cx="7037591" cy="5475129"/>
          </a:xfrm>
        </p:spPr>
        <p:txBody>
          <a:bodyPr anchor="ctr">
            <a:normAutofit/>
          </a:bodyPr>
          <a:lstStyle/>
          <a:p>
            <a:r>
              <a:rPr lang="en-US" sz="2200">
                <a:hlinkClick r:id="rId2"/>
              </a:rPr>
              <a:t>http://healthiernv.org/resources/</a:t>
            </a:r>
            <a:endParaRPr lang="en-US" sz="2200"/>
          </a:p>
          <a:p>
            <a:r>
              <a:rPr lang="en-US" sz="2200">
                <a:hlinkClick r:id="rId3"/>
              </a:rPr>
              <a:t>http://dpbh.nv.gov/Programs/Office_of_Public_Healh_Informatics_and_Epidemiology_(OPHIE)/</a:t>
            </a:r>
            <a:endParaRPr lang="en-US" sz="2200"/>
          </a:p>
          <a:p>
            <a:pPr lvl="1"/>
            <a:r>
              <a:rPr lang="en-US" sz="2200"/>
              <a:t>Crisis Hotline: 1-800-273-8255 or Text CARE to 839863</a:t>
            </a:r>
          </a:p>
          <a:p>
            <a:pPr lvl="1"/>
            <a:r>
              <a:rPr lang="en-US" sz="2200"/>
              <a:t>Sexual Assault/Domestic Abuse Hotline: 1-775-221-7600 or Text SASS to 839863</a:t>
            </a:r>
          </a:p>
          <a:p>
            <a:pPr lvl="1"/>
            <a:r>
              <a:rPr lang="en-US" sz="2200"/>
              <a:t>Elder Abuse/ Child Abuse: 1-833-803-1183</a:t>
            </a:r>
          </a:p>
          <a:p>
            <a:pPr lvl="1"/>
            <a:r>
              <a:rPr lang="en-US" sz="2200"/>
              <a:t>Substance Abuse Help Line: 1-775-825-4357 or toll free 1-800-450-9530</a:t>
            </a:r>
          </a:p>
          <a:p>
            <a:pPr lvl="1"/>
            <a:r>
              <a:rPr lang="en-US" sz="2200"/>
              <a:t>Carson Tahoe Behavioral Health Services (Carson City) – 775-445-7756</a:t>
            </a:r>
          </a:p>
          <a:p>
            <a:pPr lvl="1"/>
            <a:r>
              <a:rPr lang="en-US" sz="2200"/>
              <a:t>Center for Behavioral Health – (Reno) 775-829-4472</a:t>
            </a:r>
          </a:p>
          <a:p>
            <a:pPr lvl="1"/>
            <a:r>
              <a:rPr lang="en-US" sz="2200"/>
              <a:t>Family Counseling Service (Reno) – 775-329-0623</a:t>
            </a:r>
          </a:p>
          <a:p>
            <a:endParaRPr lang="en-US" sz="2200"/>
          </a:p>
        </p:txBody>
      </p:sp>
    </p:spTree>
    <p:extLst>
      <p:ext uri="{BB962C8B-B14F-4D97-AF65-F5344CB8AC3E}">
        <p14:creationId xmlns:p14="http://schemas.microsoft.com/office/powerpoint/2010/main" val="1382125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9203F82-D9E2-9A4B-9EBE-29BBA9B444C9}"/>
              </a:ext>
            </a:extLst>
          </p:cNvPr>
          <p:cNvSpPr>
            <a:spLocks noGrp="1"/>
          </p:cNvSpPr>
          <p:nvPr>
            <p:ph type="title"/>
          </p:nvPr>
        </p:nvSpPr>
        <p:spPr>
          <a:xfrm>
            <a:off x="777240" y="731519"/>
            <a:ext cx="2845191" cy="3237579"/>
          </a:xfrm>
        </p:spPr>
        <p:txBody>
          <a:bodyPr>
            <a:normAutofit/>
          </a:bodyPr>
          <a:lstStyle/>
          <a:p>
            <a:r>
              <a:rPr lang="en-US" sz="3800">
                <a:solidFill>
                  <a:srgbClr val="FFFFFF"/>
                </a:solidFill>
              </a:rPr>
              <a:t>Why Nevada is Qualified for Funding	</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CEB8673-AB1E-FE46-B6CD-4DF127379573}"/>
              </a:ext>
            </a:extLst>
          </p:cNvPr>
          <p:cNvSpPr>
            <a:spLocks noGrp="1"/>
          </p:cNvSpPr>
          <p:nvPr>
            <p:ph idx="1"/>
          </p:nvPr>
        </p:nvSpPr>
        <p:spPr>
          <a:xfrm>
            <a:off x="4379709" y="686862"/>
            <a:ext cx="7037591" cy="5475129"/>
          </a:xfrm>
        </p:spPr>
        <p:txBody>
          <a:bodyPr anchor="ctr">
            <a:normAutofit lnSpcReduction="10000"/>
          </a:bodyPr>
          <a:lstStyle/>
          <a:p>
            <a:r>
              <a:rPr lang="en-US" sz="2400" dirty="0"/>
              <a:t>Nevada is the lowest ranked state in public health funding.</a:t>
            </a:r>
          </a:p>
          <a:p>
            <a:r>
              <a:rPr lang="en-US" sz="2400" dirty="0"/>
              <a:t>4</a:t>
            </a:r>
            <a:r>
              <a:rPr lang="en-US" sz="2400" baseline="30000" dirty="0"/>
              <a:t>th</a:t>
            </a:r>
            <a:r>
              <a:rPr lang="en-US" sz="2400" dirty="0"/>
              <a:t> fastest growing state</a:t>
            </a:r>
          </a:p>
          <a:p>
            <a:r>
              <a:rPr lang="en-US" sz="2400" dirty="0"/>
              <a:t>An investment of $10 per person per year in evidence-based programs in local communities that are proven to increase physical activity, improve nutrition, and prevent smoking or other tobacco use could save the country more than $16 billion annually within five years. This is a potential savings of $5.60 for every $1 invested.</a:t>
            </a:r>
          </a:p>
          <a:p>
            <a:r>
              <a:rPr lang="en-US" sz="2400" dirty="0"/>
              <a:t>Low-resource communities experience the largest health and economic benefits from increased local public health spending. Increased spending on public health programs is associated with a decrease in mortality from preventable causes of death such as cardiovascular disease, diabetes, stroke, and cancer.</a:t>
            </a:r>
          </a:p>
        </p:txBody>
      </p:sp>
    </p:spTree>
    <p:extLst>
      <p:ext uri="{BB962C8B-B14F-4D97-AF65-F5344CB8AC3E}">
        <p14:creationId xmlns:p14="http://schemas.microsoft.com/office/powerpoint/2010/main" val="90549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846DBC41-EF0A-744B-8734-58EA665387C1}"/>
              </a:ext>
            </a:extLst>
          </p:cNvPr>
          <p:cNvSpPr>
            <a:spLocks noGrp="1"/>
          </p:cNvSpPr>
          <p:nvPr>
            <p:ph type="title"/>
          </p:nvPr>
        </p:nvSpPr>
        <p:spPr>
          <a:xfrm>
            <a:off x="777240" y="731519"/>
            <a:ext cx="2845191" cy="3237579"/>
          </a:xfrm>
        </p:spPr>
        <p:txBody>
          <a:bodyPr>
            <a:normAutofit/>
          </a:bodyPr>
          <a:lstStyle/>
          <a:p>
            <a:r>
              <a:rPr lang="en-US" sz="3800">
                <a:solidFill>
                  <a:srgbClr val="FFFFFF"/>
                </a:solidFill>
              </a:rPr>
              <a:t>References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B523FCB-FBB4-3847-B3DB-0B4BD206DD18}"/>
              </a:ext>
            </a:extLst>
          </p:cNvPr>
          <p:cNvSpPr>
            <a:spLocks noGrp="1"/>
          </p:cNvSpPr>
          <p:nvPr>
            <p:ph idx="1"/>
          </p:nvPr>
        </p:nvSpPr>
        <p:spPr>
          <a:xfrm>
            <a:off x="4379709" y="686862"/>
            <a:ext cx="7037591" cy="5475129"/>
          </a:xfrm>
        </p:spPr>
        <p:txBody>
          <a:bodyPr anchor="ctr">
            <a:normAutofit lnSpcReduction="10000"/>
          </a:bodyPr>
          <a:lstStyle/>
          <a:p>
            <a:r>
              <a:rPr lang="en-US" sz="2600" dirty="0">
                <a:hlinkClick r:id="rId2"/>
              </a:rPr>
              <a:t>https://www.prb.org/usdata/</a:t>
            </a:r>
            <a:endParaRPr lang="en-US" sz="2600" dirty="0"/>
          </a:p>
          <a:p>
            <a:r>
              <a:rPr lang="en-US" sz="2600" dirty="0">
                <a:hlinkClick r:id="rId3"/>
              </a:rPr>
              <a:t>https://www.census.gov/quickfacts/NV</a:t>
            </a:r>
            <a:endParaRPr lang="en-US" sz="2600" dirty="0"/>
          </a:p>
          <a:p>
            <a:r>
              <a:rPr lang="en-US" sz="2600" dirty="0"/>
              <a:t>Behavioral Risk Factor Surveillance System, 2014. Land Line and Cell	Phone data</a:t>
            </a:r>
          </a:p>
          <a:p>
            <a:r>
              <a:rPr lang="en-US" sz="2600" dirty="0">
                <a:hlinkClick r:id="rId4"/>
              </a:rPr>
              <a:t>http://dpbh.nv.gov/Programs/Office_of_Public_Healh_Informatics_and_Epidemiology_(OPHIE)/</a:t>
            </a:r>
            <a:endParaRPr lang="en-US" sz="2600" dirty="0"/>
          </a:p>
          <a:p>
            <a:r>
              <a:rPr lang="en-US" sz="2600" dirty="0">
                <a:hlinkClick r:id="rId5"/>
              </a:rPr>
              <a:t>http://healthiernv.org/resources/</a:t>
            </a:r>
            <a:endParaRPr lang="en-US" sz="2600" dirty="0"/>
          </a:p>
          <a:p>
            <a:r>
              <a:rPr lang="en-US" sz="2600" dirty="0">
                <a:hlinkClick r:id="rId6"/>
              </a:rPr>
              <a:t>https://www.americashealthrankings.org/explore/annual/measure/PH_funding/state/NV</a:t>
            </a:r>
            <a:endParaRPr lang="en-US" sz="2600" dirty="0"/>
          </a:p>
          <a:p>
            <a:r>
              <a:rPr lang="en-US" sz="2400" dirty="0">
                <a:hlinkClick r:id="rId7"/>
              </a:rPr>
              <a:t>https://www.britannica.com/place/Nevada-state</a:t>
            </a:r>
            <a:endParaRPr lang="en-US" sz="2400" dirty="0"/>
          </a:p>
          <a:p>
            <a:r>
              <a:rPr lang="en-US" sz="2600" dirty="0"/>
              <a:t>https://</a:t>
            </a:r>
            <a:r>
              <a:rPr lang="en-US" sz="2600" dirty="0" err="1"/>
              <a:t>www.leg.state.nv.us</a:t>
            </a:r>
            <a:r>
              <a:rPr lang="en-US" sz="2600" dirty="0"/>
              <a:t>/Division/Research/Documents/PopulationofCountiesInNevada2020Projected.pdf</a:t>
            </a:r>
          </a:p>
        </p:txBody>
      </p:sp>
    </p:spTree>
    <p:extLst>
      <p:ext uri="{BB962C8B-B14F-4D97-AF65-F5344CB8AC3E}">
        <p14:creationId xmlns:p14="http://schemas.microsoft.com/office/powerpoint/2010/main" val="23942321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9" y="450222"/>
            <a:ext cx="3902420" cy="4235636"/>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3B839347-8D29-3347-A03C-59B95421B79F}"/>
              </a:ext>
            </a:extLst>
          </p:cNvPr>
          <p:cNvSpPr>
            <a:spLocks noGrp="1"/>
          </p:cNvSpPr>
          <p:nvPr>
            <p:ph type="title"/>
          </p:nvPr>
        </p:nvSpPr>
        <p:spPr>
          <a:xfrm>
            <a:off x="734664" y="930530"/>
            <a:ext cx="3361677" cy="3275019"/>
          </a:xfrm>
        </p:spPr>
        <p:txBody>
          <a:bodyPr vert="horz" lIns="91440" tIns="45720" rIns="91440" bIns="45720" rtlCol="0" anchor="ctr">
            <a:normAutofit/>
          </a:bodyPr>
          <a:lstStyle/>
          <a:p>
            <a:r>
              <a:rPr lang="en-US" sz="5000">
                <a:solidFill>
                  <a:srgbClr val="FFFFFF"/>
                </a:solidFill>
              </a:rPr>
              <a:t>Questions?</a:t>
            </a:r>
          </a:p>
        </p:txBody>
      </p:sp>
      <p:sp>
        <p:nvSpPr>
          <p:cNvPr id="27" name="Rectangle 26">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843002"/>
            <a:ext cx="2391411" cy="1564776"/>
          </a:xfrm>
          <a:prstGeom prst="rect">
            <a:avLst/>
          </a:prstGeom>
          <a:solidFill>
            <a:schemeClr val="accent5">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9" name="Rectangle 28">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3417" y="4843002"/>
            <a:ext cx="1351062" cy="1568472"/>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B1B1B"/>
              </a:solidFill>
            </a:endParaRPr>
          </a:p>
        </p:txBody>
      </p:sp>
      <p:pic>
        <p:nvPicPr>
          <p:cNvPr id="5" name="Picture 4">
            <a:extLst>
              <a:ext uri="{FF2B5EF4-FFF2-40B4-BE49-F238E27FC236}">
                <a16:creationId xmlns:a16="http://schemas.microsoft.com/office/drawing/2014/main" id="{24BE7143-6B3B-4190-9381-8FFECD80C649}"/>
              </a:ext>
            </a:extLst>
          </p:cNvPr>
          <p:cNvPicPr>
            <a:picLocks noChangeAspect="1"/>
          </p:cNvPicPr>
          <p:nvPr/>
        </p:nvPicPr>
        <p:blipFill rotWithShape="1">
          <a:blip r:embed="rId2"/>
          <a:srcRect l="9308" r="2" b="2"/>
          <a:stretch/>
        </p:blipFill>
        <p:spPr>
          <a:xfrm>
            <a:off x="4517401" y="450221"/>
            <a:ext cx="7203993" cy="5957557"/>
          </a:xfrm>
          <a:prstGeom prst="rect">
            <a:avLst/>
          </a:prstGeom>
        </p:spPr>
      </p:pic>
    </p:spTree>
    <p:extLst>
      <p:ext uri="{BB962C8B-B14F-4D97-AF65-F5344CB8AC3E}">
        <p14:creationId xmlns:p14="http://schemas.microsoft.com/office/powerpoint/2010/main" val="2618055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9" y="450221"/>
            <a:ext cx="3362146" cy="39115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923F1AB-BF21-0345-B107-6391D69D3162}"/>
              </a:ext>
            </a:extLst>
          </p:cNvPr>
          <p:cNvSpPr>
            <a:spLocks noGrp="1"/>
          </p:cNvSpPr>
          <p:nvPr>
            <p:ph type="title"/>
          </p:nvPr>
        </p:nvSpPr>
        <p:spPr>
          <a:xfrm>
            <a:off x="774701" y="762000"/>
            <a:ext cx="2771672" cy="3230578"/>
          </a:xfrm>
        </p:spPr>
        <p:txBody>
          <a:bodyPr>
            <a:normAutofit/>
          </a:bodyPr>
          <a:lstStyle/>
          <a:p>
            <a:r>
              <a:rPr lang="en-US" sz="3800" dirty="0">
                <a:solidFill>
                  <a:srgbClr val="FFFFFF"/>
                </a:solidFill>
              </a:rPr>
              <a:t>About Nevada</a:t>
            </a:r>
          </a:p>
        </p:txBody>
      </p:sp>
      <p:pic>
        <p:nvPicPr>
          <p:cNvPr id="7170" name="Picture 2">
            <a:extLst>
              <a:ext uri="{FF2B5EF4-FFF2-40B4-BE49-F238E27FC236}">
                <a16:creationId xmlns:a16="http://schemas.microsoft.com/office/drawing/2014/main" id="{604A28C3-3170-1C4C-A38B-B18E90A678A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87" r="10" b="10"/>
          <a:stretch/>
        </p:blipFill>
        <p:spPr bwMode="auto">
          <a:xfrm>
            <a:off x="3988092" y="448054"/>
            <a:ext cx="4036457" cy="595458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88443" y="445459"/>
            <a:ext cx="3522149" cy="595717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756638B-E3F0-8D4E-A63F-FAC49D4877DF}"/>
              </a:ext>
            </a:extLst>
          </p:cNvPr>
          <p:cNvSpPr>
            <a:spLocks noGrp="1"/>
          </p:cNvSpPr>
          <p:nvPr>
            <p:ph idx="1"/>
          </p:nvPr>
        </p:nvSpPr>
        <p:spPr>
          <a:xfrm>
            <a:off x="8460981" y="805294"/>
            <a:ext cx="2977071" cy="5237503"/>
          </a:xfrm>
        </p:spPr>
        <p:txBody>
          <a:bodyPr anchor="ctr">
            <a:normAutofit/>
          </a:bodyPr>
          <a:lstStyle/>
          <a:p>
            <a:r>
              <a:rPr lang="en-US" sz="2000" dirty="0"/>
              <a:t>16 Counties</a:t>
            </a:r>
          </a:p>
          <a:p>
            <a:r>
              <a:rPr lang="en-US" sz="2000" dirty="0"/>
              <a:t>Washoe County makes up 15.6% of Nevada population (2010)</a:t>
            </a:r>
          </a:p>
          <a:p>
            <a:r>
              <a:rPr lang="en-US" sz="2000" dirty="0"/>
              <a:t>Clark County makes up 72.25% of Nevada population (2010)</a:t>
            </a:r>
          </a:p>
          <a:p>
            <a:r>
              <a:rPr lang="en-US" sz="2000" dirty="0"/>
              <a:t>Population Per Square Mile (2010): 24.6</a:t>
            </a:r>
          </a:p>
          <a:p>
            <a:r>
              <a:rPr lang="en-US" sz="2000" dirty="0"/>
              <a:t>Land Area in Square Miles (2010): 109,781</a:t>
            </a:r>
          </a:p>
          <a:p>
            <a:pPr marL="0" indent="0">
              <a:buNone/>
            </a:pPr>
            <a:endParaRPr lang="en-US" sz="2000" dirty="0"/>
          </a:p>
        </p:txBody>
      </p:sp>
      <p:sp>
        <p:nvSpPr>
          <p:cNvPr id="75" name="Rectangle 74">
            <a:extLst>
              <a:ext uri="{FF2B5EF4-FFF2-40B4-BE49-F238E27FC236}">
                <a16:creationId xmlns:a16="http://schemas.microsoft.com/office/drawing/2014/main" id="{05CC4153-3F0D-4F4C-8F12-E8FC3FA40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17136"/>
            <a:ext cx="3362146" cy="1890452"/>
          </a:xfrm>
          <a:prstGeom prst="rect">
            <a:avLst/>
          </a:prstGeom>
          <a:solidFill>
            <a:schemeClr val="accent5">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3039574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F555353-BE9B-C742-828B-8CB7BE486D2B}"/>
              </a:ext>
            </a:extLst>
          </p:cNvPr>
          <p:cNvSpPr>
            <a:spLocks noGrp="1"/>
          </p:cNvSpPr>
          <p:nvPr>
            <p:ph type="title"/>
          </p:nvPr>
        </p:nvSpPr>
        <p:spPr>
          <a:xfrm>
            <a:off x="1159933" y="995318"/>
            <a:ext cx="9872134" cy="1193968"/>
          </a:xfrm>
          <a:solidFill>
            <a:srgbClr val="FFFFFF"/>
          </a:solidFill>
          <a:ln w="38100">
            <a:solidFill>
              <a:srgbClr val="7F7F7F"/>
            </a:solidFill>
            <a:miter lim="800000"/>
          </a:ln>
        </p:spPr>
        <p:txBody>
          <a:bodyPr vert="horz" lIns="91440" tIns="45720" rIns="91440" bIns="45720" rtlCol="0" anchor="ctr">
            <a:normAutofit/>
          </a:bodyPr>
          <a:lstStyle/>
          <a:p>
            <a:pPr algn="ctr"/>
            <a:r>
              <a:rPr lang="en-US" sz="3600" kern="1200" dirty="0">
                <a:solidFill>
                  <a:srgbClr val="3F3F3F"/>
                </a:solidFill>
                <a:latin typeface="+mj-lt"/>
                <a:ea typeface="+mj-ea"/>
                <a:cs typeface="+mj-cs"/>
              </a:rPr>
              <a:t>US vs. Nevada</a:t>
            </a:r>
          </a:p>
        </p:txBody>
      </p:sp>
      <p:sp>
        <p:nvSpPr>
          <p:cNvPr id="3" name="Content Placeholder 2">
            <a:extLst>
              <a:ext uri="{FF2B5EF4-FFF2-40B4-BE49-F238E27FC236}">
                <a16:creationId xmlns:a16="http://schemas.microsoft.com/office/drawing/2014/main" id="{E720D0A6-07E8-BA41-B3CD-89483131E159}"/>
              </a:ext>
            </a:extLst>
          </p:cNvPr>
          <p:cNvSpPr>
            <a:spLocks noGrp="1"/>
          </p:cNvSpPr>
          <p:nvPr>
            <p:ph idx="1"/>
          </p:nvPr>
        </p:nvSpPr>
        <p:spPr>
          <a:xfrm>
            <a:off x="1159933" y="2924386"/>
            <a:ext cx="4614334" cy="2959777"/>
          </a:xfrm>
        </p:spPr>
        <p:txBody>
          <a:bodyPr vert="horz" lIns="91440" tIns="45720" rIns="91440" bIns="45720" rtlCol="0" anchor="t">
            <a:normAutofit/>
          </a:bodyPr>
          <a:lstStyle/>
          <a:p>
            <a:pPr>
              <a:lnSpc>
                <a:spcPct val="100000"/>
              </a:lnSpc>
            </a:pPr>
            <a:r>
              <a:rPr lang="en-US" sz="1950" dirty="0"/>
              <a:t>United States</a:t>
            </a:r>
          </a:p>
          <a:p>
            <a:pPr lvl="1">
              <a:lnSpc>
                <a:spcPct val="100000"/>
              </a:lnSpc>
            </a:pPr>
            <a:r>
              <a:rPr lang="en-US" sz="1950" dirty="0"/>
              <a:t>Population: 328,239,523 (2019)</a:t>
            </a:r>
          </a:p>
          <a:p>
            <a:pPr lvl="1">
              <a:lnSpc>
                <a:spcPct val="100000"/>
              </a:lnSpc>
            </a:pPr>
            <a:r>
              <a:rPr lang="en-US" sz="1950" dirty="0"/>
              <a:t>14.1% Living in Poverty (2018)</a:t>
            </a:r>
          </a:p>
          <a:p>
            <a:pPr lvl="1">
              <a:lnSpc>
                <a:spcPct val="100000"/>
              </a:lnSpc>
            </a:pPr>
            <a:r>
              <a:rPr lang="en-US" sz="1950" dirty="0"/>
              <a:t>3,791,712 Births (2018)</a:t>
            </a:r>
          </a:p>
          <a:p>
            <a:pPr lvl="1">
              <a:lnSpc>
                <a:spcPct val="100000"/>
              </a:lnSpc>
            </a:pPr>
            <a:r>
              <a:rPr lang="en-US" sz="1950" dirty="0"/>
              <a:t>2,839,205 Deaths (2018)</a:t>
            </a:r>
          </a:p>
          <a:p>
            <a:pPr lvl="1">
              <a:lnSpc>
                <a:spcPct val="100000"/>
              </a:lnSpc>
            </a:pPr>
            <a:r>
              <a:rPr lang="en-US" sz="1950" dirty="0"/>
              <a:t>7,685,444 Net Migration (2010-2019)</a:t>
            </a:r>
          </a:p>
          <a:p>
            <a:pPr lvl="1">
              <a:lnSpc>
                <a:spcPct val="100000"/>
              </a:lnSpc>
            </a:pPr>
            <a:r>
              <a:rPr lang="en-US" sz="1950" dirty="0"/>
              <a:t>$60,293 Median Salary (2018)</a:t>
            </a:r>
          </a:p>
          <a:p>
            <a:pPr lvl="1">
              <a:lnSpc>
                <a:spcPct val="100000"/>
              </a:lnSpc>
            </a:pPr>
            <a:endParaRPr lang="en-US" sz="2000" dirty="0"/>
          </a:p>
          <a:p>
            <a:pPr lvl="1"/>
            <a:endParaRPr lang="en-US" sz="2000" dirty="0"/>
          </a:p>
        </p:txBody>
      </p:sp>
      <p:cxnSp>
        <p:nvCxnSpPr>
          <p:cNvPr id="13" name="Straight Connector 12">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C11117E-6380-8941-8B9E-F234588ACD97}"/>
              </a:ext>
            </a:extLst>
          </p:cNvPr>
          <p:cNvSpPr txBox="1"/>
          <p:nvPr/>
        </p:nvSpPr>
        <p:spPr>
          <a:xfrm>
            <a:off x="6417734" y="2888250"/>
            <a:ext cx="4614335" cy="2959778"/>
          </a:xfrm>
          <a:prstGeom prst="rect">
            <a:avLst/>
          </a:prstGeom>
        </p:spPr>
        <p:txBody>
          <a:bodyPr vert="horz" lIns="91440" tIns="45720" rIns="91440" bIns="45720" rtlCol="0" anchor="t">
            <a:normAutofit/>
          </a:bodyPr>
          <a:lstStyle/>
          <a:p>
            <a:pPr indent="-228600">
              <a:spcAft>
                <a:spcPts val="600"/>
              </a:spcAft>
              <a:buFont typeface="Arial" panose="020B0604020202020204" pitchFamily="34" charset="0"/>
              <a:buChar char="•"/>
            </a:pPr>
            <a:r>
              <a:rPr lang="en-US" sz="1950" dirty="0"/>
              <a:t>Nevada</a:t>
            </a:r>
          </a:p>
          <a:p>
            <a:pPr lvl="1" indent="-228600">
              <a:spcAft>
                <a:spcPts val="600"/>
              </a:spcAft>
              <a:buFont typeface="Arial" panose="020B0604020202020204" pitchFamily="34" charset="0"/>
              <a:buChar char="•"/>
            </a:pPr>
            <a:r>
              <a:rPr lang="en-US" sz="1950" dirty="0"/>
              <a:t>Population: 3,080,156 (.94%)</a:t>
            </a:r>
          </a:p>
          <a:p>
            <a:pPr lvl="1" indent="-228600">
              <a:spcAft>
                <a:spcPts val="600"/>
              </a:spcAft>
              <a:buFont typeface="Arial" panose="020B0604020202020204" pitchFamily="34" charset="0"/>
              <a:buChar char="•"/>
            </a:pPr>
            <a:r>
              <a:rPr lang="en-US" sz="1950" dirty="0"/>
              <a:t>13.7% Living in Poverty</a:t>
            </a:r>
          </a:p>
          <a:p>
            <a:pPr lvl="1" indent="-228600">
              <a:spcAft>
                <a:spcPts val="600"/>
              </a:spcAft>
              <a:buFont typeface="Arial" panose="020B0604020202020204" pitchFamily="34" charset="0"/>
              <a:buChar char="•"/>
            </a:pPr>
            <a:r>
              <a:rPr lang="en-US" sz="1950" dirty="0"/>
              <a:t>35,682 Births (.94%)</a:t>
            </a:r>
          </a:p>
          <a:p>
            <a:pPr lvl="1" indent="-228600">
              <a:spcAft>
                <a:spcPts val="600"/>
              </a:spcAft>
              <a:buFont typeface="Arial" panose="020B0604020202020204" pitchFamily="34" charset="0"/>
              <a:buChar char="•"/>
            </a:pPr>
            <a:r>
              <a:rPr lang="en-US" sz="1950" dirty="0"/>
              <a:t>24,715 Deaths (.87%)</a:t>
            </a:r>
          </a:p>
          <a:p>
            <a:pPr lvl="1" indent="-228600">
              <a:spcAft>
                <a:spcPts val="600"/>
              </a:spcAft>
              <a:buFont typeface="Arial" panose="020B0604020202020204" pitchFamily="34" charset="0"/>
              <a:buChar char="•"/>
            </a:pPr>
            <a:r>
              <a:rPr lang="en-US" sz="1950" dirty="0"/>
              <a:t>259,096 Net Migration (3.37%)</a:t>
            </a:r>
          </a:p>
          <a:p>
            <a:pPr lvl="1" indent="-228600">
              <a:spcAft>
                <a:spcPts val="600"/>
              </a:spcAft>
              <a:buFont typeface="Arial" panose="020B0604020202020204" pitchFamily="34" charset="0"/>
              <a:buChar char="•"/>
            </a:pPr>
            <a:r>
              <a:rPr lang="en-US" sz="1950" dirty="0"/>
              <a:t>$57,598 Median Salary</a:t>
            </a:r>
          </a:p>
          <a:p>
            <a:pPr lvl="1" indent="-228600">
              <a:spcAft>
                <a:spcPts val="600"/>
              </a:spcAft>
              <a:buFont typeface="Arial" panose="020B0604020202020204" pitchFamily="34" charset="0"/>
              <a:buChar char="•"/>
            </a:pPr>
            <a:endParaRPr lang="en-US" sz="1950" dirty="0"/>
          </a:p>
          <a:p>
            <a:pPr>
              <a:lnSpc>
                <a:spcPct val="90000"/>
              </a:lnSpc>
              <a:spcAft>
                <a:spcPts val="600"/>
              </a:spcAft>
            </a:pPr>
            <a:endParaRPr lang="en-US" sz="1950" dirty="0"/>
          </a:p>
        </p:txBody>
      </p:sp>
    </p:spTree>
    <p:extLst>
      <p:ext uri="{BB962C8B-B14F-4D97-AF65-F5344CB8AC3E}">
        <p14:creationId xmlns:p14="http://schemas.microsoft.com/office/powerpoint/2010/main" val="122106841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1" name="Rectangle 105">
            <a:extLst>
              <a:ext uri="{FF2B5EF4-FFF2-40B4-BE49-F238E27FC236}">
                <a16:creationId xmlns:a16="http://schemas.microsoft.com/office/drawing/2014/main" id="{9D3A9E89-033E-4C4A-8C41-416DABFFD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86293361-111E-427D-8E5B-256944AC8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458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FA895-608A-8348-BB6C-E8776B9BBFEB}"/>
              </a:ext>
            </a:extLst>
          </p:cNvPr>
          <p:cNvSpPr>
            <a:spLocks noGrp="1"/>
          </p:cNvSpPr>
          <p:nvPr>
            <p:ph type="title"/>
          </p:nvPr>
        </p:nvSpPr>
        <p:spPr>
          <a:xfrm>
            <a:off x="7763256" y="1122363"/>
            <a:ext cx="3834384" cy="2902882"/>
          </a:xfrm>
        </p:spPr>
        <p:txBody>
          <a:bodyPr vert="horz" lIns="91440" tIns="45720" rIns="91440" bIns="45720" rtlCol="0" anchor="b">
            <a:normAutofit/>
          </a:bodyPr>
          <a:lstStyle/>
          <a:p>
            <a:r>
              <a:rPr lang="en-US" sz="4800" b="1" cap="all" dirty="0"/>
              <a:t>US: 6.1</a:t>
            </a:r>
            <a:br>
              <a:rPr lang="en-US" sz="4800" b="1" cap="all" dirty="0"/>
            </a:br>
            <a:br>
              <a:rPr lang="en-US" sz="4800" b="1" cap="all" dirty="0"/>
            </a:br>
            <a:r>
              <a:rPr lang="en-US" sz="4800" b="1" cap="all" dirty="0"/>
              <a:t>Nevada: 14.0</a:t>
            </a:r>
            <a:endParaRPr lang="en-US" sz="4800" dirty="0"/>
          </a:p>
        </p:txBody>
      </p:sp>
      <p:grpSp>
        <p:nvGrpSpPr>
          <p:cNvPr id="110" name="Group 109">
            <a:extLst>
              <a:ext uri="{FF2B5EF4-FFF2-40B4-BE49-F238E27FC236}">
                <a16:creationId xmlns:a16="http://schemas.microsoft.com/office/drawing/2014/main" id="{FCDE997A-E6D1-4881-88E5-269E5AC3DD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3256" y="73152"/>
            <a:ext cx="1178966" cy="232963"/>
            <a:chOff x="7763256" y="73152"/>
            <a:chExt cx="1178966" cy="232963"/>
          </a:xfrm>
        </p:grpSpPr>
        <p:sp>
          <p:nvSpPr>
            <p:cNvPr id="133" name="Rectangle 64">
              <a:extLst>
                <a:ext uri="{FF2B5EF4-FFF2-40B4-BE49-F238E27FC236}">
                  <a16:creationId xmlns:a16="http://schemas.microsoft.com/office/drawing/2014/main" id="{C5A17791-3735-41AA-BC18-9EE281D2BB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66">
              <a:extLst>
                <a:ext uri="{FF2B5EF4-FFF2-40B4-BE49-F238E27FC236}">
                  <a16:creationId xmlns:a16="http://schemas.microsoft.com/office/drawing/2014/main" id="{F95E12FB-5FC2-40B9-A965-8D75253579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64">
              <a:extLst>
                <a:ext uri="{FF2B5EF4-FFF2-40B4-BE49-F238E27FC236}">
                  <a16:creationId xmlns:a16="http://schemas.microsoft.com/office/drawing/2014/main" id="{E8C32A1A-9FA0-41F6-9AFF-8ECB7FAEDF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66">
              <a:extLst>
                <a:ext uri="{FF2B5EF4-FFF2-40B4-BE49-F238E27FC236}">
                  <a16:creationId xmlns:a16="http://schemas.microsoft.com/office/drawing/2014/main" id="{7CF33DCF-317C-4DA0-AB10-D7FFD765B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64">
              <a:extLst>
                <a:ext uri="{FF2B5EF4-FFF2-40B4-BE49-F238E27FC236}">
                  <a16:creationId xmlns:a16="http://schemas.microsoft.com/office/drawing/2014/main" id="{2903C14D-D613-4770-8686-F92B1DD38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66">
              <a:extLst>
                <a:ext uri="{FF2B5EF4-FFF2-40B4-BE49-F238E27FC236}">
                  <a16:creationId xmlns:a16="http://schemas.microsoft.com/office/drawing/2014/main" id="{D5F133F7-E38D-4DA1-99C1-86F681CA3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64">
              <a:extLst>
                <a:ext uri="{FF2B5EF4-FFF2-40B4-BE49-F238E27FC236}">
                  <a16:creationId xmlns:a16="http://schemas.microsoft.com/office/drawing/2014/main" id="{5CAB3553-58B3-4262-BE0D-58D7CA75B8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66">
              <a:extLst>
                <a:ext uri="{FF2B5EF4-FFF2-40B4-BE49-F238E27FC236}">
                  <a16:creationId xmlns:a16="http://schemas.microsoft.com/office/drawing/2014/main" id="{9D1B417A-9677-4C16-A473-B9683700F9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64">
              <a:extLst>
                <a:ext uri="{FF2B5EF4-FFF2-40B4-BE49-F238E27FC236}">
                  <a16:creationId xmlns:a16="http://schemas.microsoft.com/office/drawing/2014/main" id="{7302AEA5-098D-4C81-88C5-07902BF9C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66">
              <a:extLst>
                <a:ext uri="{FF2B5EF4-FFF2-40B4-BE49-F238E27FC236}">
                  <a16:creationId xmlns:a16="http://schemas.microsoft.com/office/drawing/2014/main" id="{7C4E3ACA-8B17-422E-90A9-7586D06E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64">
              <a:extLst>
                <a:ext uri="{FF2B5EF4-FFF2-40B4-BE49-F238E27FC236}">
                  <a16:creationId xmlns:a16="http://schemas.microsoft.com/office/drawing/2014/main" id="{BD4A1ED5-82F7-4465-9B76-3F80A489F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66">
              <a:extLst>
                <a:ext uri="{FF2B5EF4-FFF2-40B4-BE49-F238E27FC236}">
                  <a16:creationId xmlns:a16="http://schemas.microsoft.com/office/drawing/2014/main" id="{69D1CC06-3A23-41C0-8EBB-28E61278E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64">
              <a:extLst>
                <a:ext uri="{FF2B5EF4-FFF2-40B4-BE49-F238E27FC236}">
                  <a16:creationId xmlns:a16="http://schemas.microsoft.com/office/drawing/2014/main" id="{462044AD-4120-4B1C-B41A-A45DA5551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66">
              <a:extLst>
                <a:ext uri="{FF2B5EF4-FFF2-40B4-BE49-F238E27FC236}">
                  <a16:creationId xmlns:a16="http://schemas.microsoft.com/office/drawing/2014/main" id="{30623D13-D545-4F2E-8425-E59D1BEF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64">
              <a:extLst>
                <a:ext uri="{FF2B5EF4-FFF2-40B4-BE49-F238E27FC236}">
                  <a16:creationId xmlns:a16="http://schemas.microsoft.com/office/drawing/2014/main" id="{E139ADAB-729A-4C31-B7E7-2532FF3FB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66">
              <a:extLst>
                <a:ext uri="{FF2B5EF4-FFF2-40B4-BE49-F238E27FC236}">
                  <a16:creationId xmlns:a16="http://schemas.microsoft.com/office/drawing/2014/main" id="{C7589FD1-9BFF-4E61-8C5E-8CF2AF79A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64">
              <a:extLst>
                <a:ext uri="{FF2B5EF4-FFF2-40B4-BE49-F238E27FC236}">
                  <a16:creationId xmlns:a16="http://schemas.microsoft.com/office/drawing/2014/main" id="{5F53515D-4E5F-4534-90F9-BD9DE4786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66">
              <a:extLst>
                <a:ext uri="{FF2B5EF4-FFF2-40B4-BE49-F238E27FC236}">
                  <a16:creationId xmlns:a16="http://schemas.microsoft.com/office/drawing/2014/main" id="{C13CB45B-7C83-43EA-878D-FE9C4593E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64">
              <a:extLst>
                <a:ext uri="{FF2B5EF4-FFF2-40B4-BE49-F238E27FC236}">
                  <a16:creationId xmlns:a16="http://schemas.microsoft.com/office/drawing/2014/main" id="{38BA5C82-1285-46A1-BA10-254B216636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66">
              <a:extLst>
                <a:ext uri="{FF2B5EF4-FFF2-40B4-BE49-F238E27FC236}">
                  <a16:creationId xmlns:a16="http://schemas.microsoft.com/office/drawing/2014/main" id="{199FE72C-20A3-4FB4-BD67-E7EDF540D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2" name="Rectangle 131">
            <a:extLst>
              <a:ext uri="{FF2B5EF4-FFF2-40B4-BE49-F238E27FC236}">
                <a16:creationId xmlns:a16="http://schemas.microsoft.com/office/drawing/2014/main" id="{78907291-9D6D-4740-81DB-441477BCA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01384"/>
            <a:ext cx="12192000" cy="3566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45A6C3F-AA2F-8D40-9151-D02DBE8F92C9}"/>
              </a:ext>
            </a:extLst>
          </p:cNvPr>
          <p:cNvPicPr>
            <a:picLocks noChangeAspect="1"/>
          </p:cNvPicPr>
          <p:nvPr/>
        </p:nvPicPr>
        <p:blipFill>
          <a:blip r:embed="rId2"/>
          <a:stretch>
            <a:fillRect/>
          </a:stretch>
        </p:blipFill>
        <p:spPr>
          <a:xfrm>
            <a:off x="427233" y="373856"/>
            <a:ext cx="6908790" cy="6110287"/>
          </a:xfrm>
          <a:prstGeom prst="rect">
            <a:avLst/>
          </a:prstGeom>
        </p:spPr>
      </p:pic>
    </p:spTree>
    <p:extLst>
      <p:ext uri="{BB962C8B-B14F-4D97-AF65-F5344CB8AC3E}">
        <p14:creationId xmlns:p14="http://schemas.microsoft.com/office/powerpoint/2010/main" val="2224899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1" name="Rectangle 105">
            <a:extLst>
              <a:ext uri="{FF2B5EF4-FFF2-40B4-BE49-F238E27FC236}">
                <a16:creationId xmlns:a16="http://schemas.microsoft.com/office/drawing/2014/main" id="{9D3A9E89-033E-4C4A-8C41-416DABFFD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86293361-111E-427D-8E5B-256944AC8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458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FA895-608A-8348-BB6C-E8776B9BBFEB}"/>
              </a:ext>
            </a:extLst>
          </p:cNvPr>
          <p:cNvSpPr>
            <a:spLocks noGrp="1"/>
          </p:cNvSpPr>
          <p:nvPr>
            <p:ph type="title"/>
          </p:nvPr>
        </p:nvSpPr>
        <p:spPr>
          <a:xfrm>
            <a:off x="7763256" y="1122363"/>
            <a:ext cx="3834384" cy="2902882"/>
          </a:xfrm>
        </p:spPr>
        <p:txBody>
          <a:bodyPr vert="horz" lIns="91440" tIns="45720" rIns="91440" bIns="45720" rtlCol="0" anchor="b">
            <a:normAutofit/>
          </a:bodyPr>
          <a:lstStyle/>
          <a:p>
            <a:r>
              <a:rPr lang="en-US" sz="4800" b="1" cap="all" dirty="0"/>
              <a:t>US: 14.1</a:t>
            </a:r>
            <a:br>
              <a:rPr lang="en-US" sz="4800" b="1" cap="all" dirty="0"/>
            </a:br>
            <a:br>
              <a:rPr lang="en-US" sz="4800" b="1" cap="all" dirty="0"/>
            </a:br>
            <a:r>
              <a:rPr lang="en-US" sz="4800" b="1" cap="all" dirty="0"/>
              <a:t>Nevada: 13.7</a:t>
            </a:r>
            <a:endParaRPr lang="en-US" sz="4800" dirty="0"/>
          </a:p>
        </p:txBody>
      </p:sp>
      <p:grpSp>
        <p:nvGrpSpPr>
          <p:cNvPr id="110" name="Group 109">
            <a:extLst>
              <a:ext uri="{FF2B5EF4-FFF2-40B4-BE49-F238E27FC236}">
                <a16:creationId xmlns:a16="http://schemas.microsoft.com/office/drawing/2014/main" id="{FCDE997A-E6D1-4881-88E5-269E5AC3DD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3256" y="73152"/>
            <a:ext cx="1178966" cy="232963"/>
            <a:chOff x="7763256" y="73152"/>
            <a:chExt cx="1178966" cy="232963"/>
          </a:xfrm>
        </p:grpSpPr>
        <p:sp>
          <p:nvSpPr>
            <p:cNvPr id="133" name="Rectangle 64">
              <a:extLst>
                <a:ext uri="{FF2B5EF4-FFF2-40B4-BE49-F238E27FC236}">
                  <a16:creationId xmlns:a16="http://schemas.microsoft.com/office/drawing/2014/main" id="{C5A17791-3735-41AA-BC18-9EE281D2BB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66">
              <a:extLst>
                <a:ext uri="{FF2B5EF4-FFF2-40B4-BE49-F238E27FC236}">
                  <a16:creationId xmlns:a16="http://schemas.microsoft.com/office/drawing/2014/main" id="{F95E12FB-5FC2-40B9-A965-8D75253579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64">
              <a:extLst>
                <a:ext uri="{FF2B5EF4-FFF2-40B4-BE49-F238E27FC236}">
                  <a16:creationId xmlns:a16="http://schemas.microsoft.com/office/drawing/2014/main" id="{E8C32A1A-9FA0-41F6-9AFF-8ECB7FAEDF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66">
              <a:extLst>
                <a:ext uri="{FF2B5EF4-FFF2-40B4-BE49-F238E27FC236}">
                  <a16:creationId xmlns:a16="http://schemas.microsoft.com/office/drawing/2014/main" id="{7CF33DCF-317C-4DA0-AB10-D7FFD765B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64">
              <a:extLst>
                <a:ext uri="{FF2B5EF4-FFF2-40B4-BE49-F238E27FC236}">
                  <a16:creationId xmlns:a16="http://schemas.microsoft.com/office/drawing/2014/main" id="{2903C14D-D613-4770-8686-F92B1DD38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66">
              <a:extLst>
                <a:ext uri="{FF2B5EF4-FFF2-40B4-BE49-F238E27FC236}">
                  <a16:creationId xmlns:a16="http://schemas.microsoft.com/office/drawing/2014/main" id="{D5F133F7-E38D-4DA1-99C1-86F681CA3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64">
              <a:extLst>
                <a:ext uri="{FF2B5EF4-FFF2-40B4-BE49-F238E27FC236}">
                  <a16:creationId xmlns:a16="http://schemas.microsoft.com/office/drawing/2014/main" id="{5CAB3553-58B3-4262-BE0D-58D7CA75B8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66">
              <a:extLst>
                <a:ext uri="{FF2B5EF4-FFF2-40B4-BE49-F238E27FC236}">
                  <a16:creationId xmlns:a16="http://schemas.microsoft.com/office/drawing/2014/main" id="{9D1B417A-9677-4C16-A473-B9683700F9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64">
              <a:extLst>
                <a:ext uri="{FF2B5EF4-FFF2-40B4-BE49-F238E27FC236}">
                  <a16:creationId xmlns:a16="http://schemas.microsoft.com/office/drawing/2014/main" id="{7302AEA5-098D-4C81-88C5-07902BF9C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66">
              <a:extLst>
                <a:ext uri="{FF2B5EF4-FFF2-40B4-BE49-F238E27FC236}">
                  <a16:creationId xmlns:a16="http://schemas.microsoft.com/office/drawing/2014/main" id="{7C4E3ACA-8B17-422E-90A9-7586D06E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64">
              <a:extLst>
                <a:ext uri="{FF2B5EF4-FFF2-40B4-BE49-F238E27FC236}">
                  <a16:creationId xmlns:a16="http://schemas.microsoft.com/office/drawing/2014/main" id="{BD4A1ED5-82F7-4465-9B76-3F80A489F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66">
              <a:extLst>
                <a:ext uri="{FF2B5EF4-FFF2-40B4-BE49-F238E27FC236}">
                  <a16:creationId xmlns:a16="http://schemas.microsoft.com/office/drawing/2014/main" id="{69D1CC06-3A23-41C0-8EBB-28E61278E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64">
              <a:extLst>
                <a:ext uri="{FF2B5EF4-FFF2-40B4-BE49-F238E27FC236}">
                  <a16:creationId xmlns:a16="http://schemas.microsoft.com/office/drawing/2014/main" id="{462044AD-4120-4B1C-B41A-A45DA5551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66">
              <a:extLst>
                <a:ext uri="{FF2B5EF4-FFF2-40B4-BE49-F238E27FC236}">
                  <a16:creationId xmlns:a16="http://schemas.microsoft.com/office/drawing/2014/main" id="{30623D13-D545-4F2E-8425-E59D1BEF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64">
              <a:extLst>
                <a:ext uri="{FF2B5EF4-FFF2-40B4-BE49-F238E27FC236}">
                  <a16:creationId xmlns:a16="http://schemas.microsoft.com/office/drawing/2014/main" id="{E139ADAB-729A-4C31-B7E7-2532FF3FB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66">
              <a:extLst>
                <a:ext uri="{FF2B5EF4-FFF2-40B4-BE49-F238E27FC236}">
                  <a16:creationId xmlns:a16="http://schemas.microsoft.com/office/drawing/2014/main" id="{C7589FD1-9BFF-4E61-8C5E-8CF2AF79A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64">
              <a:extLst>
                <a:ext uri="{FF2B5EF4-FFF2-40B4-BE49-F238E27FC236}">
                  <a16:creationId xmlns:a16="http://schemas.microsoft.com/office/drawing/2014/main" id="{5F53515D-4E5F-4534-90F9-BD9DE4786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66">
              <a:extLst>
                <a:ext uri="{FF2B5EF4-FFF2-40B4-BE49-F238E27FC236}">
                  <a16:creationId xmlns:a16="http://schemas.microsoft.com/office/drawing/2014/main" id="{C13CB45B-7C83-43EA-878D-FE9C4593E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64">
              <a:extLst>
                <a:ext uri="{FF2B5EF4-FFF2-40B4-BE49-F238E27FC236}">
                  <a16:creationId xmlns:a16="http://schemas.microsoft.com/office/drawing/2014/main" id="{38BA5C82-1285-46A1-BA10-254B216636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66">
              <a:extLst>
                <a:ext uri="{FF2B5EF4-FFF2-40B4-BE49-F238E27FC236}">
                  <a16:creationId xmlns:a16="http://schemas.microsoft.com/office/drawing/2014/main" id="{199FE72C-20A3-4FB4-BD67-E7EDF540D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2" name="Rectangle 131">
            <a:extLst>
              <a:ext uri="{FF2B5EF4-FFF2-40B4-BE49-F238E27FC236}">
                <a16:creationId xmlns:a16="http://schemas.microsoft.com/office/drawing/2014/main" id="{78907291-9D6D-4740-81DB-441477BCA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01384"/>
            <a:ext cx="12192000" cy="3566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D6FC319-E15B-3B40-A420-CC57F28284EF}"/>
              </a:ext>
            </a:extLst>
          </p:cNvPr>
          <p:cNvPicPr>
            <a:picLocks noChangeAspect="1"/>
          </p:cNvPicPr>
          <p:nvPr/>
        </p:nvPicPr>
        <p:blipFill>
          <a:blip r:embed="rId2"/>
          <a:stretch>
            <a:fillRect/>
          </a:stretch>
        </p:blipFill>
        <p:spPr>
          <a:xfrm>
            <a:off x="303478" y="276501"/>
            <a:ext cx="7000980" cy="6191821"/>
          </a:xfrm>
          <a:prstGeom prst="rect">
            <a:avLst/>
          </a:prstGeom>
        </p:spPr>
      </p:pic>
    </p:spTree>
    <p:extLst>
      <p:ext uri="{BB962C8B-B14F-4D97-AF65-F5344CB8AC3E}">
        <p14:creationId xmlns:p14="http://schemas.microsoft.com/office/powerpoint/2010/main" val="3704203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1" name="Rectangle 105">
            <a:extLst>
              <a:ext uri="{FF2B5EF4-FFF2-40B4-BE49-F238E27FC236}">
                <a16:creationId xmlns:a16="http://schemas.microsoft.com/office/drawing/2014/main" id="{9D3A9E89-033E-4C4A-8C41-416DABFFD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86293361-111E-427D-8E5B-256944AC8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458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FA895-608A-8348-BB6C-E8776B9BBFEB}"/>
              </a:ext>
            </a:extLst>
          </p:cNvPr>
          <p:cNvSpPr>
            <a:spLocks noGrp="1"/>
          </p:cNvSpPr>
          <p:nvPr>
            <p:ph type="title"/>
          </p:nvPr>
        </p:nvSpPr>
        <p:spPr>
          <a:xfrm>
            <a:off x="7495273" y="1122363"/>
            <a:ext cx="4639311" cy="2902882"/>
          </a:xfrm>
        </p:spPr>
        <p:txBody>
          <a:bodyPr vert="horz" lIns="91440" tIns="45720" rIns="91440" bIns="45720" rtlCol="0" anchor="b">
            <a:normAutofit/>
          </a:bodyPr>
          <a:lstStyle/>
          <a:p>
            <a:r>
              <a:rPr lang="en-US" sz="4800" b="1" cap="all" dirty="0"/>
              <a:t>US: $60,293</a:t>
            </a:r>
            <a:br>
              <a:rPr lang="en-US" sz="4800" b="1" cap="all" dirty="0"/>
            </a:br>
            <a:br>
              <a:rPr lang="en-US" sz="4800" b="1" cap="all" dirty="0"/>
            </a:br>
            <a:r>
              <a:rPr lang="en-US" sz="4800" b="1" cap="all" dirty="0"/>
              <a:t>Nevada: $57,598</a:t>
            </a:r>
            <a:endParaRPr lang="en-US" sz="4800" dirty="0"/>
          </a:p>
        </p:txBody>
      </p:sp>
      <p:grpSp>
        <p:nvGrpSpPr>
          <p:cNvPr id="110" name="Group 109">
            <a:extLst>
              <a:ext uri="{FF2B5EF4-FFF2-40B4-BE49-F238E27FC236}">
                <a16:creationId xmlns:a16="http://schemas.microsoft.com/office/drawing/2014/main" id="{FCDE997A-E6D1-4881-88E5-269E5AC3DD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3256" y="73152"/>
            <a:ext cx="1178966" cy="232963"/>
            <a:chOff x="7763256" y="73152"/>
            <a:chExt cx="1178966" cy="232963"/>
          </a:xfrm>
        </p:grpSpPr>
        <p:sp>
          <p:nvSpPr>
            <p:cNvPr id="133" name="Rectangle 64">
              <a:extLst>
                <a:ext uri="{FF2B5EF4-FFF2-40B4-BE49-F238E27FC236}">
                  <a16:creationId xmlns:a16="http://schemas.microsoft.com/office/drawing/2014/main" id="{C5A17791-3735-41AA-BC18-9EE281D2BB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66">
              <a:extLst>
                <a:ext uri="{FF2B5EF4-FFF2-40B4-BE49-F238E27FC236}">
                  <a16:creationId xmlns:a16="http://schemas.microsoft.com/office/drawing/2014/main" id="{F95E12FB-5FC2-40B9-A965-8D75253579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64">
              <a:extLst>
                <a:ext uri="{FF2B5EF4-FFF2-40B4-BE49-F238E27FC236}">
                  <a16:creationId xmlns:a16="http://schemas.microsoft.com/office/drawing/2014/main" id="{E8C32A1A-9FA0-41F6-9AFF-8ECB7FAEDF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66">
              <a:extLst>
                <a:ext uri="{FF2B5EF4-FFF2-40B4-BE49-F238E27FC236}">
                  <a16:creationId xmlns:a16="http://schemas.microsoft.com/office/drawing/2014/main" id="{7CF33DCF-317C-4DA0-AB10-D7FFD765B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64">
              <a:extLst>
                <a:ext uri="{FF2B5EF4-FFF2-40B4-BE49-F238E27FC236}">
                  <a16:creationId xmlns:a16="http://schemas.microsoft.com/office/drawing/2014/main" id="{2903C14D-D613-4770-8686-F92B1DD38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66">
              <a:extLst>
                <a:ext uri="{FF2B5EF4-FFF2-40B4-BE49-F238E27FC236}">
                  <a16:creationId xmlns:a16="http://schemas.microsoft.com/office/drawing/2014/main" id="{D5F133F7-E38D-4DA1-99C1-86F681CA3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64">
              <a:extLst>
                <a:ext uri="{FF2B5EF4-FFF2-40B4-BE49-F238E27FC236}">
                  <a16:creationId xmlns:a16="http://schemas.microsoft.com/office/drawing/2014/main" id="{5CAB3553-58B3-4262-BE0D-58D7CA75B8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66">
              <a:extLst>
                <a:ext uri="{FF2B5EF4-FFF2-40B4-BE49-F238E27FC236}">
                  <a16:creationId xmlns:a16="http://schemas.microsoft.com/office/drawing/2014/main" id="{9D1B417A-9677-4C16-A473-B9683700F9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64">
              <a:extLst>
                <a:ext uri="{FF2B5EF4-FFF2-40B4-BE49-F238E27FC236}">
                  <a16:creationId xmlns:a16="http://schemas.microsoft.com/office/drawing/2014/main" id="{7302AEA5-098D-4C81-88C5-07902BF9C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66">
              <a:extLst>
                <a:ext uri="{FF2B5EF4-FFF2-40B4-BE49-F238E27FC236}">
                  <a16:creationId xmlns:a16="http://schemas.microsoft.com/office/drawing/2014/main" id="{7C4E3ACA-8B17-422E-90A9-7586D06E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64">
              <a:extLst>
                <a:ext uri="{FF2B5EF4-FFF2-40B4-BE49-F238E27FC236}">
                  <a16:creationId xmlns:a16="http://schemas.microsoft.com/office/drawing/2014/main" id="{BD4A1ED5-82F7-4465-9B76-3F80A489F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66">
              <a:extLst>
                <a:ext uri="{FF2B5EF4-FFF2-40B4-BE49-F238E27FC236}">
                  <a16:creationId xmlns:a16="http://schemas.microsoft.com/office/drawing/2014/main" id="{69D1CC06-3A23-41C0-8EBB-28E61278E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64">
              <a:extLst>
                <a:ext uri="{FF2B5EF4-FFF2-40B4-BE49-F238E27FC236}">
                  <a16:creationId xmlns:a16="http://schemas.microsoft.com/office/drawing/2014/main" id="{462044AD-4120-4B1C-B41A-A45DA5551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66">
              <a:extLst>
                <a:ext uri="{FF2B5EF4-FFF2-40B4-BE49-F238E27FC236}">
                  <a16:creationId xmlns:a16="http://schemas.microsoft.com/office/drawing/2014/main" id="{30623D13-D545-4F2E-8425-E59D1BEF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64">
              <a:extLst>
                <a:ext uri="{FF2B5EF4-FFF2-40B4-BE49-F238E27FC236}">
                  <a16:creationId xmlns:a16="http://schemas.microsoft.com/office/drawing/2014/main" id="{E139ADAB-729A-4C31-B7E7-2532FF3FB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66">
              <a:extLst>
                <a:ext uri="{FF2B5EF4-FFF2-40B4-BE49-F238E27FC236}">
                  <a16:creationId xmlns:a16="http://schemas.microsoft.com/office/drawing/2014/main" id="{C7589FD1-9BFF-4E61-8C5E-8CF2AF79A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64">
              <a:extLst>
                <a:ext uri="{FF2B5EF4-FFF2-40B4-BE49-F238E27FC236}">
                  <a16:creationId xmlns:a16="http://schemas.microsoft.com/office/drawing/2014/main" id="{5F53515D-4E5F-4534-90F9-BD9DE4786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66">
              <a:extLst>
                <a:ext uri="{FF2B5EF4-FFF2-40B4-BE49-F238E27FC236}">
                  <a16:creationId xmlns:a16="http://schemas.microsoft.com/office/drawing/2014/main" id="{C13CB45B-7C83-43EA-878D-FE9C4593E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64">
              <a:extLst>
                <a:ext uri="{FF2B5EF4-FFF2-40B4-BE49-F238E27FC236}">
                  <a16:creationId xmlns:a16="http://schemas.microsoft.com/office/drawing/2014/main" id="{38BA5C82-1285-46A1-BA10-254B216636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66">
              <a:extLst>
                <a:ext uri="{FF2B5EF4-FFF2-40B4-BE49-F238E27FC236}">
                  <a16:creationId xmlns:a16="http://schemas.microsoft.com/office/drawing/2014/main" id="{199FE72C-20A3-4FB4-BD67-E7EDF540D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2" name="Rectangle 131">
            <a:extLst>
              <a:ext uri="{FF2B5EF4-FFF2-40B4-BE49-F238E27FC236}">
                <a16:creationId xmlns:a16="http://schemas.microsoft.com/office/drawing/2014/main" id="{78907291-9D6D-4740-81DB-441477BCA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01384"/>
            <a:ext cx="12192000" cy="3566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55E6CEB-F11C-8D4F-81AA-CDAE2AE538E0}"/>
              </a:ext>
            </a:extLst>
          </p:cNvPr>
          <p:cNvPicPr>
            <a:picLocks noChangeAspect="1"/>
          </p:cNvPicPr>
          <p:nvPr/>
        </p:nvPicPr>
        <p:blipFill>
          <a:blip r:embed="rId2"/>
          <a:stretch>
            <a:fillRect/>
          </a:stretch>
        </p:blipFill>
        <p:spPr>
          <a:xfrm>
            <a:off x="284620" y="366231"/>
            <a:ext cx="6926034" cy="6125538"/>
          </a:xfrm>
          <a:prstGeom prst="rect">
            <a:avLst/>
          </a:prstGeom>
        </p:spPr>
      </p:pic>
    </p:spTree>
    <p:extLst>
      <p:ext uri="{BB962C8B-B14F-4D97-AF65-F5344CB8AC3E}">
        <p14:creationId xmlns:p14="http://schemas.microsoft.com/office/powerpoint/2010/main" val="17278950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1" name="Rectangle 105">
            <a:extLst>
              <a:ext uri="{FF2B5EF4-FFF2-40B4-BE49-F238E27FC236}">
                <a16:creationId xmlns:a16="http://schemas.microsoft.com/office/drawing/2014/main" id="{9D3A9E89-033E-4C4A-8C41-416DABFFD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86293361-111E-427D-8E5B-256944AC8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458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FA895-608A-8348-BB6C-E8776B9BBFEB}"/>
              </a:ext>
            </a:extLst>
          </p:cNvPr>
          <p:cNvSpPr>
            <a:spLocks noGrp="1"/>
          </p:cNvSpPr>
          <p:nvPr>
            <p:ph type="title"/>
          </p:nvPr>
        </p:nvSpPr>
        <p:spPr>
          <a:xfrm>
            <a:off x="7763256" y="1122363"/>
            <a:ext cx="3834384" cy="2902882"/>
          </a:xfrm>
        </p:spPr>
        <p:txBody>
          <a:bodyPr vert="horz" lIns="91440" tIns="45720" rIns="91440" bIns="45720" rtlCol="0" anchor="b">
            <a:normAutofit/>
          </a:bodyPr>
          <a:lstStyle/>
          <a:p>
            <a:r>
              <a:rPr lang="en-US" sz="4800" b="1" cap="all" dirty="0"/>
              <a:t>US: 31.5</a:t>
            </a:r>
            <a:br>
              <a:rPr lang="en-US" sz="4800" b="1" cap="all" dirty="0"/>
            </a:br>
            <a:br>
              <a:rPr lang="en-US" sz="4800" b="1" cap="all" dirty="0"/>
            </a:br>
            <a:r>
              <a:rPr lang="en-US" sz="4800" b="1" cap="all" dirty="0"/>
              <a:t>Nevada: 24.2</a:t>
            </a:r>
            <a:endParaRPr lang="en-US" sz="4800" dirty="0"/>
          </a:p>
        </p:txBody>
      </p:sp>
      <p:grpSp>
        <p:nvGrpSpPr>
          <p:cNvPr id="110" name="Group 109">
            <a:extLst>
              <a:ext uri="{FF2B5EF4-FFF2-40B4-BE49-F238E27FC236}">
                <a16:creationId xmlns:a16="http://schemas.microsoft.com/office/drawing/2014/main" id="{FCDE997A-E6D1-4881-88E5-269E5AC3DD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3256" y="73152"/>
            <a:ext cx="1178966" cy="232963"/>
            <a:chOff x="7763256" y="73152"/>
            <a:chExt cx="1178966" cy="232963"/>
          </a:xfrm>
        </p:grpSpPr>
        <p:sp>
          <p:nvSpPr>
            <p:cNvPr id="133" name="Rectangle 64">
              <a:extLst>
                <a:ext uri="{FF2B5EF4-FFF2-40B4-BE49-F238E27FC236}">
                  <a16:creationId xmlns:a16="http://schemas.microsoft.com/office/drawing/2014/main" id="{C5A17791-3735-41AA-BC18-9EE281D2BB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66">
              <a:extLst>
                <a:ext uri="{FF2B5EF4-FFF2-40B4-BE49-F238E27FC236}">
                  <a16:creationId xmlns:a16="http://schemas.microsoft.com/office/drawing/2014/main" id="{F95E12FB-5FC2-40B9-A965-8D75253579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64">
              <a:extLst>
                <a:ext uri="{FF2B5EF4-FFF2-40B4-BE49-F238E27FC236}">
                  <a16:creationId xmlns:a16="http://schemas.microsoft.com/office/drawing/2014/main" id="{E8C32A1A-9FA0-41F6-9AFF-8ECB7FAEDF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66">
              <a:extLst>
                <a:ext uri="{FF2B5EF4-FFF2-40B4-BE49-F238E27FC236}">
                  <a16:creationId xmlns:a16="http://schemas.microsoft.com/office/drawing/2014/main" id="{7CF33DCF-317C-4DA0-AB10-D7FFD765B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64">
              <a:extLst>
                <a:ext uri="{FF2B5EF4-FFF2-40B4-BE49-F238E27FC236}">
                  <a16:creationId xmlns:a16="http://schemas.microsoft.com/office/drawing/2014/main" id="{2903C14D-D613-4770-8686-F92B1DD38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66">
              <a:extLst>
                <a:ext uri="{FF2B5EF4-FFF2-40B4-BE49-F238E27FC236}">
                  <a16:creationId xmlns:a16="http://schemas.microsoft.com/office/drawing/2014/main" id="{D5F133F7-E38D-4DA1-99C1-86F681CA3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64">
              <a:extLst>
                <a:ext uri="{FF2B5EF4-FFF2-40B4-BE49-F238E27FC236}">
                  <a16:creationId xmlns:a16="http://schemas.microsoft.com/office/drawing/2014/main" id="{5CAB3553-58B3-4262-BE0D-58D7CA75B8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66">
              <a:extLst>
                <a:ext uri="{FF2B5EF4-FFF2-40B4-BE49-F238E27FC236}">
                  <a16:creationId xmlns:a16="http://schemas.microsoft.com/office/drawing/2014/main" id="{9D1B417A-9677-4C16-A473-B9683700F9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64">
              <a:extLst>
                <a:ext uri="{FF2B5EF4-FFF2-40B4-BE49-F238E27FC236}">
                  <a16:creationId xmlns:a16="http://schemas.microsoft.com/office/drawing/2014/main" id="{7302AEA5-098D-4C81-88C5-07902BF9C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66">
              <a:extLst>
                <a:ext uri="{FF2B5EF4-FFF2-40B4-BE49-F238E27FC236}">
                  <a16:creationId xmlns:a16="http://schemas.microsoft.com/office/drawing/2014/main" id="{7C4E3ACA-8B17-422E-90A9-7586D06E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64">
              <a:extLst>
                <a:ext uri="{FF2B5EF4-FFF2-40B4-BE49-F238E27FC236}">
                  <a16:creationId xmlns:a16="http://schemas.microsoft.com/office/drawing/2014/main" id="{BD4A1ED5-82F7-4465-9B76-3F80A489F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66">
              <a:extLst>
                <a:ext uri="{FF2B5EF4-FFF2-40B4-BE49-F238E27FC236}">
                  <a16:creationId xmlns:a16="http://schemas.microsoft.com/office/drawing/2014/main" id="{69D1CC06-3A23-41C0-8EBB-28E61278E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64">
              <a:extLst>
                <a:ext uri="{FF2B5EF4-FFF2-40B4-BE49-F238E27FC236}">
                  <a16:creationId xmlns:a16="http://schemas.microsoft.com/office/drawing/2014/main" id="{462044AD-4120-4B1C-B41A-A45DA5551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66">
              <a:extLst>
                <a:ext uri="{FF2B5EF4-FFF2-40B4-BE49-F238E27FC236}">
                  <a16:creationId xmlns:a16="http://schemas.microsoft.com/office/drawing/2014/main" id="{30623D13-D545-4F2E-8425-E59D1BEF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64">
              <a:extLst>
                <a:ext uri="{FF2B5EF4-FFF2-40B4-BE49-F238E27FC236}">
                  <a16:creationId xmlns:a16="http://schemas.microsoft.com/office/drawing/2014/main" id="{E139ADAB-729A-4C31-B7E7-2532FF3FB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66">
              <a:extLst>
                <a:ext uri="{FF2B5EF4-FFF2-40B4-BE49-F238E27FC236}">
                  <a16:creationId xmlns:a16="http://schemas.microsoft.com/office/drawing/2014/main" id="{C7589FD1-9BFF-4E61-8C5E-8CF2AF79A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64">
              <a:extLst>
                <a:ext uri="{FF2B5EF4-FFF2-40B4-BE49-F238E27FC236}">
                  <a16:creationId xmlns:a16="http://schemas.microsoft.com/office/drawing/2014/main" id="{5F53515D-4E5F-4534-90F9-BD9DE4786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66">
              <a:extLst>
                <a:ext uri="{FF2B5EF4-FFF2-40B4-BE49-F238E27FC236}">
                  <a16:creationId xmlns:a16="http://schemas.microsoft.com/office/drawing/2014/main" id="{C13CB45B-7C83-43EA-878D-FE9C4593E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64">
              <a:extLst>
                <a:ext uri="{FF2B5EF4-FFF2-40B4-BE49-F238E27FC236}">
                  <a16:creationId xmlns:a16="http://schemas.microsoft.com/office/drawing/2014/main" id="{38BA5C82-1285-46A1-BA10-254B216636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66">
              <a:extLst>
                <a:ext uri="{FF2B5EF4-FFF2-40B4-BE49-F238E27FC236}">
                  <a16:creationId xmlns:a16="http://schemas.microsoft.com/office/drawing/2014/main" id="{199FE72C-20A3-4FB4-BD67-E7EDF540D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2" name="Rectangle 131">
            <a:extLst>
              <a:ext uri="{FF2B5EF4-FFF2-40B4-BE49-F238E27FC236}">
                <a16:creationId xmlns:a16="http://schemas.microsoft.com/office/drawing/2014/main" id="{78907291-9D6D-4740-81DB-441477BCA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01384"/>
            <a:ext cx="12192000" cy="3566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CF589088-FCFD-3041-ABCF-8F92B7D306EA}"/>
              </a:ext>
            </a:extLst>
          </p:cNvPr>
          <p:cNvSpPr>
            <a:spLocks noGrp="1"/>
          </p:cNvSpPr>
          <p:nvPr>
            <p:ph idx="1"/>
          </p:nvPr>
        </p:nvSpPr>
        <p:spPr/>
        <p:txBody>
          <a:bodyPr/>
          <a:lstStyle/>
          <a:p>
            <a:endParaRPr lang="en-US" dirty="0"/>
          </a:p>
          <a:p>
            <a:endParaRPr lang="en-US" dirty="0"/>
          </a:p>
          <a:p>
            <a:endParaRPr lang="en-US" dirty="0"/>
          </a:p>
        </p:txBody>
      </p:sp>
      <p:pic>
        <p:nvPicPr>
          <p:cNvPr id="100" name="Picture 99">
            <a:extLst>
              <a:ext uri="{FF2B5EF4-FFF2-40B4-BE49-F238E27FC236}">
                <a16:creationId xmlns:a16="http://schemas.microsoft.com/office/drawing/2014/main" id="{16375CCE-F3C6-4948-BE8C-1F113F10FD5C}"/>
              </a:ext>
            </a:extLst>
          </p:cNvPr>
          <p:cNvPicPr>
            <a:picLocks noChangeAspect="1"/>
          </p:cNvPicPr>
          <p:nvPr/>
        </p:nvPicPr>
        <p:blipFill>
          <a:blip r:embed="rId2"/>
          <a:stretch>
            <a:fillRect/>
          </a:stretch>
        </p:blipFill>
        <p:spPr>
          <a:xfrm>
            <a:off x="216955" y="246888"/>
            <a:ext cx="6974357" cy="6168276"/>
          </a:xfrm>
          <a:prstGeom prst="rect">
            <a:avLst/>
          </a:prstGeom>
        </p:spPr>
      </p:pic>
    </p:spTree>
    <p:extLst>
      <p:ext uri="{BB962C8B-B14F-4D97-AF65-F5344CB8AC3E}">
        <p14:creationId xmlns:p14="http://schemas.microsoft.com/office/powerpoint/2010/main" val="3176900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1" name="Rectangle 105">
            <a:extLst>
              <a:ext uri="{FF2B5EF4-FFF2-40B4-BE49-F238E27FC236}">
                <a16:creationId xmlns:a16="http://schemas.microsoft.com/office/drawing/2014/main" id="{9D3A9E89-033E-4C4A-8C41-416DABFFD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86293361-111E-427D-8E5B-256944AC8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458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FA895-608A-8348-BB6C-E8776B9BBFEB}"/>
              </a:ext>
            </a:extLst>
          </p:cNvPr>
          <p:cNvSpPr>
            <a:spLocks noGrp="1"/>
          </p:cNvSpPr>
          <p:nvPr>
            <p:ph type="title"/>
          </p:nvPr>
        </p:nvSpPr>
        <p:spPr>
          <a:xfrm>
            <a:off x="7763256" y="1122363"/>
            <a:ext cx="3834384" cy="2902882"/>
          </a:xfrm>
        </p:spPr>
        <p:txBody>
          <a:bodyPr vert="horz" lIns="91440" tIns="45720" rIns="91440" bIns="45720" rtlCol="0" anchor="b">
            <a:normAutofit/>
          </a:bodyPr>
          <a:lstStyle/>
          <a:p>
            <a:r>
              <a:rPr lang="en-US" sz="4800" b="1" cap="all" dirty="0"/>
              <a:t>US: 39.9</a:t>
            </a:r>
            <a:br>
              <a:rPr lang="en-US" sz="4800" b="1" cap="all" dirty="0"/>
            </a:br>
            <a:br>
              <a:rPr lang="en-US" sz="4800" b="1" cap="all" dirty="0"/>
            </a:br>
            <a:r>
              <a:rPr lang="en-US" sz="4800" b="1" cap="all" dirty="0"/>
              <a:t>Nevada: 51.8</a:t>
            </a:r>
            <a:endParaRPr lang="en-US" sz="4800" dirty="0"/>
          </a:p>
        </p:txBody>
      </p:sp>
      <p:grpSp>
        <p:nvGrpSpPr>
          <p:cNvPr id="110" name="Group 109">
            <a:extLst>
              <a:ext uri="{FF2B5EF4-FFF2-40B4-BE49-F238E27FC236}">
                <a16:creationId xmlns:a16="http://schemas.microsoft.com/office/drawing/2014/main" id="{FCDE997A-E6D1-4881-88E5-269E5AC3DD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3256" y="73152"/>
            <a:ext cx="1178966" cy="232963"/>
            <a:chOff x="7763256" y="73152"/>
            <a:chExt cx="1178966" cy="232963"/>
          </a:xfrm>
        </p:grpSpPr>
        <p:sp>
          <p:nvSpPr>
            <p:cNvPr id="133" name="Rectangle 64">
              <a:extLst>
                <a:ext uri="{FF2B5EF4-FFF2-40B4-BE49-F238E27FC236}">
                  <a16:creationId xmlns:a16="http://schemas.microsoft.com/office/drawing/2014/main" id="{C5A17791-3735-41AA-BC18-9EE281D2BB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66">
              <a:extLst>
                <a:ext uri="{FF2B5EF4-FFF2-40B4-BE49-F238E27FC236}">
                  <a16:creationId xmlns:a16="http://schemas.microsoft.com/office/drawing/2014/main" id="{F95E12FB-5FC2-40B9-A965-8D75253579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64">
              <a:extLst>
                <a:ext uri="{FF2B5EF4-FFF2-40B4-BE49-F238E27FC236}">
                  <a16:creationId xmlns:a16="http://schemas.microsoft.com/office/drawing/2014/main" id="{E8C32A1A-9FA0-41F6-9AFF-8ECB7FAEDF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66">
              <a:extLst>
                <a:ext uri="{FF2B5EF4-FFF2-40B4-BE49-F238E27FC236}">
                  <a16:creationId xmlns:a16="http://schemas.microsoft.com/office/drawing/2014/main" id="{7CF33DCF-317C-4DA0-AB10-D7FFD765B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64">
              <a:extLst>
                <a:ext uri="{FF2B5EF4-FFF2-40B4-BE49-F238E27FC236}">
                  <a16:creationId xmlns:a16="http://schemas.microsoft.com/office/drawing/2014/main" id="{2903C14D-D613-4770-8686-F92B1DD38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66">
              <a:extLst>
                <a:ext uri="{FF2B5EF4-FFF2-40B4-BE49-F238E27FC236}">
                  <a16:creationId xmlns:a16="http://schemas.microsoft.com/office/drawing/2014/main" id="{D5F133F7-E38D-4DA1-99C1-86F681CA3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64">
              <a:extLst>
                <a:ext uri="{FF2B5EF4-FFF2-40B4-BE49-F238E27FC236}">
                  <a16:creationId xmlns:a16="http://schemas.microsoft.com/office/drawing/2014/main" id="{5CAB3553-58B3-4262-BE0D-58D7CA75B8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66">
              <a:extLst>
                <a:ext uri="{FF2B5EF4-FFF2-40B4-BE49-F238E27FC236}">
                  <a16:creationId xmlns:a16="http://schemas.microsoft.com/office/drawing/2014/main" id="{9D1B417A-9677-4C16-A473-B9683700F9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64">
              <a:extLst>
                <a:ext uri="{FF2B5EF4-FFF2-40B4-BE49-F238E27FC236}">
                  <a16:creationId xmlns:a16="http://schemas.microsoft.com/office/drawing/2014/main" id="{7302AEA5-098D-4C81-88C5-07902BF9C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66">
              <a:extLst>
                <a:ext uri="{FF2B5EF4-FFF2-40B4-BE49-F238E27FC236}">
                  <a16:creationId xmlns:a16="http://schemas.microsoft.com/office/drawing/2014/main" id="{7C4E3ACA-8B17-422E-90A9-7586D06E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64">
              <a:extLst>
                <a:ext uri="{FF2B5EF4-FFF2-40B4-BE49-F238E27FC236}">
                  <a16:creationId xmlns:a16="http://schemas.microsoft.com/office/drawing/2014/main" id="{BD4A1ED5-82F7-4465-9B76-3F80A489F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66">
              <a:extLst>
                <a:ext uri="{FF2B5EF4-FFF2-40B4-BE49-F238E27FC236}">
                  <a16:creationId xmlns:a16="http://schemas.microsoft.com/office/drawing/2014/main" id="{69D1CC06-3A23-41C0-8EBB-28E61278E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64">
              <a:extLst>
                <a:ext uri="{FF2B5EF4-FFF2-40B4-BE49-F238E27FC236}">
                  <a16:creationId xmlns:a16="http://schemas.microsoft.com/office/drawing/2014/main" id="{462044AD-4120-4B1C-B41A-A45DA5551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66">
              <a:extLst>
                <a:ext uri="{FF2B5EF4-FFF2-40B4-BE49-F238E27FC236}">
                  <a16:creationId xmlns:a16="http://schemas.microsoft.com/office/drawing/2014/main" id="{30623D13-D545-4F2E-8425-E59D1BEF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64">
              <a:extLst>
                <a:ext uri="{FF2B5EF4-FFF2-40B4-BE49-F238E27FC236}">
                  <a16:creationId xmlns:a16="http://schemas.microsoft.com/office/drawing/2014/main" id="{E139ADAB-729A-4C31-B7E7-2532FF3FB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66">
              <a:extLst>
                <a:ext uri="{FF2B5EF4-FFF2-40B4-BE49-F238E27FC236}">
                  <a16:creationId xmlns:a16="http://schemas.microsoft.com/office/drawing/2014/main" id="{C7589FD1-9BFF-4E61-8C5E-8CF2AF79A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64">
              <a:extLst>
                <a:ext uri="{FF2B5EF4-FFF2-40B4-BE49-F238E27FC236}">
                  <a16:creationId xmlns:a16="http://schemas.microsoft.com/office/drawing/2014/main" id="{5F53515D-4E5F-4534-90F9-BD9DE4786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66">
              <a:extLst>
                <a:ext uri="{FF2B5EF4-FFF2-40B4-BE49-F238E27FC236}">
                  <a16:creationId xmlns:a16="http://schemas.microsoft.com/office/drawing/2014/main" id="{C13CB45B-7C83-43EA-878D-FE9C4593E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64">
              <a:extLst>
                <a:ext uri="{FF2B5EF4-FFF2-40B4-BE49-F238E27FC236}">
                  <a16:creationId xmlns:a16="http://schemas.microsoft.com/office/drawing/2014/main" id="{38BA5C82-1285-46A1-BA10-254B216636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66">
              <a:extLst>
                <a:ext uri="{FF2B5EF4-FFF2-40B4-BE49-F238E27FC236}">
                  <a16:creationId xmlns:a16="http://schemas.microsoft.com/office/drawing/2014/main" id="{199FE72C-20A3-4FB4-BD67-E7EDF540D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Content Placeholder 5">
            <a:extLst>
              <a:ext uri="{FF2B5EF4-FFF2-40B4-BE49-F238E27FC236}">
                <a16:creationId xmlns:a16="http://schemas.microsoft.com/office/drawing/2014/main" id="{4149C5DB-8289-9A4B-A8C4-593DF99E938D}"/>
              </a:ext>
            </a:extLst>
          </p:cNvPr>
          <p:cNvPicPr>
            <a:picLocks noGrp="1" noChangeAspect="1"/>
          </p:cNvPicPr>
          <p:nvPr>
            <p:ph idx="1"/>
          </p:nvPr>
        </p:nvPicPr>
        <p:blipFill rotWithShape="1">
          <a:blip r:embed="rId2"/>
          <a:srcRect t="3245" r="-2" b="3241"/>
          <a:stretch/>
        </p:blipFill>
        <p:spPr>
          <a:xfrm>
            <a:off x="222956" y="409713"/>
            <a:ext cx="7317345" cy="6038574"/>
          </a:xfrm>
          <a:prstGeom prst="rect">
            <a:avLst/>
          </a:prstGeom>
        </p:spPr>
      </p:pic>
      <p:sp>
        <p:nvSpPr>
          <p:cNvPr id="132" name="Rectangle 131">
            <a:extLst>
              <a:ext uri="{FF2B5EF4-FFF2-40B4-BE49-F238E27FC236}">
                <a16:creationId xmlns:a16="http://schemas.microsoft.com/office/drawing/2014/main" id="{78907291-9D6D-4740-81DB-441477BCA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01384"/>
            <a:ext cx="12192000" cy="3566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8854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Flowchart: Document 1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AD27EF-0E73-C840-8D3B-F0643F051A32}"/>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Using the BRFSS14 Data</a:t>
            </a:r>
          </a:p>
        </p:txBody>
      </p:sp>
      <p:graphicFrame>
        <p:nvGraphicFramePr>
          <p:cNvPr id="4" name="Content Placeholder 4">
            <a:extLst>
              <a:ext uri="{FF2B5EF4-FFF2-40B4-BE49-F238E27FC236}">
                <a16:creationId xmlns:a16="http://schemas.microsoft.com/office/drawing/2014/main" id="{BEA03051-624D-D942-B70A-884BC83D8EB0}"/>
              </a:ext>
            </a:extLst>
          </p:cNvPr>
          <p:cNvGraphicFramePr>
            <a:graphicFrameLocks/>
          </p:cNvGraphicFramePr>
          <p:nvPr>
            <p:extLst>
              <p:ext uri="{D42A27DB-BD31-4B8C-83A1-F6EECF244321}">
                <p14:modId xmlns:p14="http://schemas.microsoft.com/office/powerpoint/2010/main" val="3554831412"/>
              </p:ext>
            </p:extLst>
          </p:nvPr>
        </p:nvGraphicFramePr>
        <p:xfrm>
          <a:off x="4365789" y="640080"/>
          <a:ext cx="7031827" cy="5578830"/>
        </p:xfrm>
        <a:graphic>
          <a:graphicData uri="http://schemas.openxmlformats.org/drawingml/2006/table">
            <a:tbl>
              <a:tblPr firstRow="1" firstCol="1" bandRow="1">
                <a:tableStyleId>{5C22544A-7EE6-4342-B048-85BDC9FD1C3A}</a:tableStyleId>
              </a:tblPr>
              <a:tblGrid>
                <a:gridCol w="3004435">
                  <a:extLst>
                    <a:ext uri="{9D8B030D-6E8A-4147-A177-3AD203B41FA5}">
                      <a16:colId xmlns:a16="http://schemas.microsoft.com/office/drawing/2014/main" val="2103726064"/>
                    </a:ext>
                  </a:extLst>
                </a:gridCol>
                <a:gridCol w="2188664">
                  <a:extLst>
                    <a:ext uri="{9D8B030D-6E8A-4147-A177-3AD203B41FA5}">
                      <a16:colId xmlns:a16="http://schemas.microsoft.com/office/drawing/2014/main" val="2344751336"/>
                    </a:ext>
                  </a:extLst>
                </a:gridCol>
                <a:gridCol w="950467">
                  <a:extLst>
                    <a:ext uri="{9D8B030D-6E8A-4147-A177-3AD203B41FA5}">
                      <a16:colId xmlns:a16="http://schemas.microsoft.com/office/drawing/2014/main" val="2957181349"/>
                    </a:ext>
                  </a:extLst>
                </a:gridCol>
                <a:gridCol w="888261">
                  <a:extLst>
                    <a:ext uri="{9D8B030D-6E8A-4147-A177-3AD203B41FA5}">
                      <a16:colId xmlns:a16="http://schemas.microsoft.com/office/drawing/2014/main" val="761269965"/>
                    </a:ext>
                  </a:extLst>
                </a:gridCol>
              </a:tblGrid>
              <a:tr h="185961">
                <a:tc gridSpan="4">
                  <a:txBody>
                    <a:bodyPr/>
                    <a:lstStyle/>
                    <a:p>
                      <a:pPr marL="0" marR="0" algn="ctr">
                        <a:spcBef>
                          <a:spcPts val="0"/>
                        </a:spcBef>
                        <a:spcAft>
                          <a:spcPts val="0"/>
                        </a:spcAft>
                      </a:pPr>
                      <a:r>
                        <a:rPr lang="en-US" sz="1000">
                          <a:effectLst/>
                        </a:rPr>
                        <a:t>Table 1) Characteristics of Respondents, BRFSS, Nevada, 2014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89347115"/>
                  </a:ext>
                </a:extLst>
              </a:tr>
              <a:tr h="185961">
                <a:tc>
                  <a:txBody>
                    <a:bodyPr/>
                    <a:lstStyle/>
                    <a:p>
                      <a:endParaRPr lang="en-US" sz="1000">
                        <a:effectLst/>
                        <a:latin typeface="Calibri" panose="020F0502020204030204" pitchFamily="34" charset="0"/>
                        <a:cs typeface="Times New Roman" panose="02020603050405020304" pitchFamily="18" charset="0"/>
                      </a:endParaRPr>
                    </a:p>
                  </a:txBody>
                  <a:tcPr marL="26531" marR="26531" marT="0" marB="0" anchor="b"/>
                </a:tc>
                <a:tc>
                  <a:txBody>
                    <a:bodyPr/>
                    <a:lstStyle/>
                    <a:p>
                      <a:endParaRPr lang="en-US" sz="1000">
                        <a:effectLst/>
                        <a:latin typeface="Calibri" panose="020F0502020204030204" pitchFamily="34" charset="0"/>
                        <a:cs typeface="Times New Roman" panose="02020603050405020304" pitchFamily="18" charset="0"/>
                      </a:endParaRPr>
                    </a:p>
                  </a:txBody>
                  <a:tcPr marL="26531" marR="26531" marT="0" marB="0" anchor="b"/>
                </a:tc>
                <a:tc>
                  <a:txBody>
                    <a:bodyPr/>
                    <a:lstStyle/>
                    <a:p>
                      <a:pPr marL="0" marR="0" algn="ctr">
                        <a:spcBef>
                          <a:spcPts val="0"/>
                        </a:spcBef>
                        <a:spcAft>
                          <a:spcPts val="0"/>
                        </a:spcAft>
                      </a:pPr>
                      <a:r>
                        <a:rPr lang="en-US" sz="1000">
                          <a:effectLst/>
                        </a:rPr>
                        <a:t>N</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ctr">
                        <a:spcBef>
                          <a:spcPts val="0"/>
                        </a:spcBef>
                        <a:spcAft>
                          <a:spcPts val="0"/>
                        </a:spcAft>
                      </a:pPr>
                      <a:r>
                        <a:rPr lang="en-US" sz="1000">
                          <a:effectLst/>
                        </a:rPr>
                        <a:t>%</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1895078974"/>
                  </a:ext>
                </a:extLst>
              </a:tr>
              <a:tr h="185961">
                <a:tc>
                  <a:txBody>
                    <a:bodyPr/>
                    <a:lstStyle/>
                    <a:p>
                      <a:pPr marL="0" marR="0" algn="ctr">
                        <a:spcBef>
                          <a:spcPts val="0"/>
                        </a:spcBef>
                        <a:spcAft>
                          <a:spcPts val="0"/>
                        </a:spcAft>
                      </a:pPr>
                      <a:r>
                        <a:rPr lang="en-US" sz="1000">
                          <a:effectLst/>
                        </a:rPr>
                        <a:t>Total</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spcBef>
                          <a:spcPts val="0"/>
                        </a:spcBef>
                        <a:spcAft>
                          <a:spcPts val="0"/>
                        </a:spcAft>
                      </a:pPr>
                      <a:r>
                        <a:rPr lang="en-US" sz="1000">
                          <a:effectLst/>
                        </a:rPr>
                        <a:t> </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39585</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100</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1862445941"/>
                  </a:ext>
                </a:extLst>
              </a:tr>
              <a:tr h="185961">
                <a:tc rowSpan="2">
                  <a:txBody>
                    <a:bodyPr/>
                    <a:lstStyle/>
                    <a:p>
                      <a:pPr marL="0" marR="0" algn="ctr">
                        <a:spcBef>
                          <a:spcPts val="0"/>
                        </a:spcBef>
                        <a:spcAft>
                          <a:spcPts val="0"/>
                        </a:spcAft>
                      </a:pPr>
                      <a:r>
                        <a:rPr lang="en-US" sz="1000">
                          <a:effectLst/>
                        </a:rPr>
                        <a:t>Sex</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Female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2150</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57.14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1192040811"/>
                  </a:ext>
                </a:extLst>
              </a:tr>
              <a:tr h="185961">
                <a:tc vMerge="1">
                  <a:txBody>
                    <a:bodyPr/>
                    <a:lstStyle/>
                    <a:p>
                      <a:endParaRPr lang="en-US"/>
                    </a:p>
                  </a:txBody>
                  <a:tcPr/>
                </a:tc>
                <a:tc>
                  <a:txBody>
                    <a:bodyPr/>
                    <a:lstStyle/>
                    <a:p>
                      <a:pPr marL="0" marR="0" algn="ctr">
                        <a:spcBef>
                          <a:spcPts val="0"/>
                        </a:spcBef>
                        <a:spcAft>
                          <a:spcPts val="0"/>
                        </a:spcAft>
                      </a:pPr>
                      <a:r>
                        <a:rPr lang="en-US" sz="1000">
                          <a:effectLst/>
                        </a:rPr>
                        <a:t>Male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1613</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42.86</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1855857832"/>
                  </a:ext>
                </a:extLst>
              </a:tr>
              <a:tr h="185961">
                <a:tc rowSpan="3">
                  <a:txBody>
                    <a:bodyPr/>
                    <a:lstStyle/>
                    <a:p>
                      <a:pPr marL="0" marR="0" algn="ctr">
                        <a:spcBef>
                          <a:spcPts val="0"/>
                        </a:spcBef>
                        <a:spcAft>
                          <a:spcPts val="0"/>
                        </a:spcAft>
                      </a:pPr>
                      <a:r>
                        <a:rPr lang="en-US" sz="1000">
                          <a:effectLst/>
                        </a:rPr>
                        <a:t>Age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18-34 yrs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585</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15.55</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3180504461"/>
                  </a:ext>
                </a:extLst>
              </a:tr>
              <a:tr h="185961">
                <a:tc vMerge="1">
                  <a:txBody>
                    <a:bodyPr/>
                    <a:lstStyle/>
                    <a:p>
                      <a:endParaRPr lang="en-US"/>
                    </a:p>
                  </a:txBody>
                  <a:tcPr/>
                </a:tc>
                <a:tc>
                  <a:txBody>
                    <a:bodyPr/>
                    <a:lstStyle/>
                    <a:p>
                      <a:pPr marL="0" marR="0" algn="ctr">
                        <a:spcBef>
                          <a:spcPts val="0"/>
                        </a:spcBef>
                        <a:spcAft>
                          <a:spcPts val="0"/>
                        </a:spcAft>
                      </a:pPr>
                      <a:r>
                        <a:rPr lang="en-US" sz="1000">
                          <a:effectLst/>
                        </a:rPr>
                        <a:t>35-64 yrs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1882</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50.01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3939851709"/>
                  </a:ext>
                </a:extLst>
              </a:tr>
              <a:tr h="185961">
                <a:tc vMerge="1">
                  <a:txBody>
                    <a:bodyPr/>
                    <a:lstStyle/>
                    <a:p>
                      <a:endParaRPr lang="en-US"/>
                    </a:p>
                  </a:txBody>
                  <a:tcPr/>
                </a:tc>
                <a:tc>
                  <a:txBody>
                    <a:bodyPr/>
                    <a:lstStyle/>
                    <a:p>
                      <a:pPr marL="0" marR="0" algn="ctr">
                        <a:spcBef>
                          <a:spcPts val="0"/>
                        </a:spcBef>
                        <a:spcAft>
                          <a:spcPts val="0"/>
                        </a:spcAft>
                      </a:pPr>
                      <a:r>
                        <a:rPr lang="en-US" sz="1000">
                          <a:effectLst/>
                        </a:rPr>
                        <a:t>65+ yrs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1296</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34.44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1450922770"/>
                  </a:ext>
                </a:extLst>
              </a:tr>
              <a:tr h="185961">
                <a:tc rowSpan="3">
                  <a:txBody>
                    <a:bodyPr/>
                    <a:lstStyle/>
                    <a:p>
                      <a:pPr marL="0" marR="0" algn="ctr">
                        <a:spcBef>
                          <a:spcPts val="0"/>
                        </a:spcBef>
                        <a:spcAft>
                          <a:spcPts val="0"/>
                        </a:spcAft>
                      </a:pPr>
                      <a:r>
                        <a:rPr lang="en-US" sz="1000">
                          <a:effectLst/>
                        </a:rPr>
                        <a:t>Education</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College Graduated</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1207</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32.32</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3387537303"/>
                  </a:ext>
                </a:extLst>
              </a:tr>
              <a:tr h="185961">
                <a:tc vMerge="1">
                  <a:txBody>
                    <a:bodyPr/>
                    <a:lstStyle/>
                    <a:p>
                      <a:endParaRPr lang="en-US"/>
                    </a:p>
                  </a:txBody>
                  <a:tcPr/>
                </a:tc>
                <a:tc>
                  <a:txBody>
                    <a:bodyPr/>
                    <a:lstStyle/>
                    <a:p>
                      <a:pPr marL="0" marR="0" algn="ctr">
                        <a:spcBef>
                          <a:spcPts val="0"/>
                        </a:spcBef>
                        <a:spcAft>
                          <a:spcPts val="0"/>
                        </a:spcAft>
                      </a:pPr>
                      <a:r>
                        <a:rPr lang="en-US" sz="1000">
                          <a:effectLst/>
                        </a:rPr>
                        <a:t>High School or Less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1305</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34.94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3815459542"/>
                  </a:ext>
                </a:extLst>
              </a:tr>
              <a:tr h="185961">
                <a:tc vMerge="1">
                  <a:txBody>
                    <a:bodyPr/>
                    <a:lstStyle/>
                    <a:p>
                      <a:endParaRPr lang="en-US"/>
                    </a:p>
                  </a:txBody>
                  <a:tcPr/>
                </a:tc>
                <a:tc>
                  <a:txBody>
                    <a:bodyPr/>
                    <a:lstStyle/>
                    <a:p>
                      <a:pPr marL="0" marR="0" algn="ctr">
                        <a:spcBef>
                          <a:spcPts val="0"/>
                        </a:spcBef>
                        <a:spcAft>
                          <a:spcPts val="0"/>
                        </a:spcAft>
                      </a:pPr>
                      <a:r>
                        <a:rPr lang="en-US" sz="1000">
                          <a:effectLst/>
                        </a:rPr>
                        <a:t>Some College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1223</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32.74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2671087699"/>
                  </a:ext>
                </a:extLst>
              </a:tr>
              <a:tr h="185961">
                <a:tc rowSpan="3">
                  <a:txBody>
                    <a:bodyPr/>
                    <a:lstStyle/>
                    <a:p>
                      <a:pPr marL="0" marR="0" algn="ctr">
                        <a:spcBef>
                          <a:spcPts val="0"/>
                        </a:spcBef>
                        <a:spcAft>
                          <a:spcPts val="0"/>
                        </a:spcAft>
                      </a:pPr>
                      <a:r>
                        <a:rPr lang="en-US" sz="1000">
                          <a:effectLst/>
                        </a:rPr>
                        <a:t>Race/Ethnicity</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Hispanic</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468</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12.66</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3709256550"/>
                  </a:ext>
                </a:extLst>
              </a:tr>
              <a:tr h="185961">
                <a:tc vMerge="1">
                  <a:txBody>
                    <a:bodyPr/>
                    <a:lstStyle/>
                    <a:p>
                      <a:endParaRPr lang="en-US"/>
                    </a:p>
                  </a:txBody>
                  <a:tcPr/>
                </a:tc>
                <a:tc>
                  <a:txBody>
                    <a:bodyPr/>
                    <a:lstStyle/>
                    <a:p>
                      <a:pPr marL="0" marR="0" algn="ctr">
                        <a:spcBef>
                          <a:spcPts val="0"/>
                        </a:spcBef>
                        <a:spcAft>
                          <a:spcPts val="0"/>
                        </a:spcAft>
                      </a:pPr>
                      <a:r>
                        <a:rPr lang="en-US" sz="1000">
                          <a:effectLst/>
                        </a:rPr>
                        <a:t>Others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483</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13.07</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3290038721"/>
                  </a:ext>
                </a:extLst>
              </a:tr>
              <a:tr h="185961">
                <a:tc vMerge="1">
                  <a:txBody>
                    <a:bodyPr/>
                    <a:lstStyle/>
                    <a:p>
                      <a:endParaRPr lang="en-US"/>
                    </a:p>
                  </a:txBody>
                  <a:tcPr/>
                </a:tc>
                <a:tc>
                  <a:txBody>
                    <a:bodyPr/>
                    <a:lstStyle/>
                    <a:p>
                      <a:pPr marL="0" marR="0" algn="ctr">
                        <a:spcBef>
                          <a:spcPts val="0"/>
                        </a:spcBef>
                        <a:spcAft>
                          <a:spcPts val="0"/>
                        </a:spcAft>
                      </a:pPr>
                      <a:r>
                        <a:rPr lang="en-US" sz="1000">
                          <a:effectLst/>
                        </a:rPr>
                        <a:t>White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2745</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74.27</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2520929184"/>
                  </a:ext>
                </a:extLst>
              </a:tr>
              <a:tr h="185961">
                <a:tc rowSpan="3">
                  <a:txBody>
                    <a:bodyPr/>
                    <a:lstStyle/>
                    <a:p>
                      <a:pPr marL="0" marR="0" algn="ctr">
                        <a:spcBef>
                          <a:spcPts val="0"/>
                        </a:spcBef>
                        <a:spcAft>
                          <a:spcPts val="0"/>
                        </a:spcAft>
                      </a:pPr>
                      <a:r>
                        <a:rPr lang="en-US" sz="1000">
                          <a:effectLst/>
                        </a:rPr>
                        <a:t>Income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$29k -</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874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27.36</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2548609650"/>
                  </a:ext>
                </a:extLst>
              </a:tr>
              <a:tr h="185961">
                <a:tc vMerge="1">
                  <a:txBody>
                    <a:bodyPr/>
                    <a:lstStyle/>
                    <a:p>
                      <a:endParaRPr lang="en-US"/>
                    </a:p>
                  </a:txBody>
                  <a:tcPr/>
                </a:tc>
                <a:tc>
                  <a:txBody>
                    <a:bodyPr/>
                    <a:lstStyle/>
                    <a:p>
                      <a:pPr marL="0" marR="0" algn="ctr">
                        <a:spcBef>
                          <a:spcPts val="0"/>
                        </a:spcBef>
                        <a:spcAft>
                          <a:spcPts val="0"/>
                        </a:spcAft>
                      </a:pPr>
                      <a:r>
                        <a:rPr lang="en-US" sz="1000">
                          <a:effectLst/>
                        </a:rPr>
                        <a:t>$30k-49K</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832</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26.04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2680012610"/>
                  </a:ext>
                </a:extLst>
              </a:tr>
              <a:tr h="185961">
                <a:tc vMerge="1">
                  <a:txBody>
                    <a:bodyPr/>
                    <a:lstStyle/>
                    <a:p>
                      <a:endParaRPr lang="en-US"/>
                    </a:p>
                  </a:txBody>
                  <a:tcPr/>
                </a:tc>
                <a:tc>
                  <a:txBody>
                    <a:bodyPr/>
                    <a:lstStyle/>
                    <a:p>
                      <a:pPr marL="0" marR="0" algn="ctr">
                        <a:spcBef>
                          <a:spcPts val="0"/>
                        </a:spcBef>
                        <a:spcAft>
                          <a:spcPts val="0"/>
                        </a:spcAft>
                      </a:pPr>
                      <a:r>
                        <a:rPr lang="en-US" sz="1000">
                          <a:effectLst/>
                        </a:rPr>
                        <a:t>$50k+</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1489</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46.6</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858145714"/>
                  </a:ext>
                </a:extLst>
              </a:tr>
              <a:tr h="185961">
                <a:tc rowSpan="2">
                  <a:txBody>
                    <a:bodyPr/>
                    <a:lstStyle/>
                    <a:p>
                      <a:pPr marL="0" marR="0" algn="ctr">
                        <a:spcBef>
                          <a:spcPts val="0"/>
                        </a:spcBef>
                        <a:spcAft>
                          <a:spcPts val="0"/>
                        </a:spcAft>
                      </a:pPr>
                      <a:r>
                        <a:rPr lang="en-US" sz="1000">
                          <a:effectLst/>
                        </a:rPr>
                        <a:t>Marital Status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No</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1839</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49.4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1043018377"/>
                  </a:ext>
                </a:extLst>
              </a:tr>
              <a:tr h="185961">
                <a:tc vMerge="1">
                  <a:txBody>
                    <a:bodyPr/>
                    <a:lstStyle/>
                    <a:p>
                      <a:endParaRPr lang="en-US"/>
                    </a:p>
                  </a:txBody>
                  <a:tcPr/>
                </a:tc>
                <a:tc>
                  <a:txBody>
                    <a:bodyPr/>
                    <a:lstStyle/>
                    <a:p>
                      <a:pPr marL="0" marR="0" algn="ctr">
                        <a:spcBef>
                          <a:spcPts val="0"/>
                        </a:spcBef>
                        <a:spcAft>
                          <a:spcPts val="0"/>
                        </a:spcAft>
                      </a:pPr>
                      <a:r>
                        <a:rPr lang="en-US" sz="1000">
                          <a:effectLst/>
                        </a:rPr>
                        <a:t>Yes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1884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50.6</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3672092194"/>
                  </a:ext>
                </a:extLst>
              </a:tr>
              <a:tr h="185961">
                <a:tc rowSpan="2">
                  <a:txBody>
                    <a:bodyPr/>
                    <a:lstStyle/>
                    <a:p>
                      <a:pPr marL="0" marR="0" algn="ctr">
                        <a:spcBef>
                          <a:spcPts val="0"/>
                        </a:spcBef>
                        <a:spcAft>
                          <a:spcPts val="0"/>
                        </a:spcAft>
                      </a:pPr>
                      <a:r>
                        <a:rPr lang="en-US" sz="1000">
                          <a:effectLst/>
                        </a:rPr>
                        <a:t>Delayed Medical</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No</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2576</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72.93</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563962099"/>
                  </a:ext>
                </a:extLst>
              </a:tr>
              <a:tr h="185961">
                <a:tc vMerge="1">
                  <a:txBody>
                    <a:bodyPr/>
                    <a:lstStyle/>
                    <a:p>
                      <a:endParaRPr lang="en-US"/>
                    </a:p>
                  </a:txBody>
                  <a:tcPr/>
                </a:tc>
                <a:tc>
                  <a:txBody>
                    <a:bodyPr/>
                    <a:lstStyle/>
                    <a:p>
                      <a:pPr marL="0" marR="0" algn="ctr">
                        <a:spcBef>
                          <a:spcPts val="0"/>
                        </a:spcBef>
                        <a:spcAft>
                          <a:spcPts val="0"/>
                        </a:spcAft>
                      </a:pPr>
                      <a:r>
                        <a:rPr lang="en-US" sz="1000">
                          <a:effectLst/>
                        </a:rPr>
                        <a:t>Yes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956</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27.07</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1724537155"/>
                  </a:ext>
                </a:extLst>
              </a:tr>
              <a:tr h="185961">
                <a:tc rowSpan="3">
                  <a:txBody>
                    <a:bodyPr/>
                    <a:lstStyle/>
                    <a:p>
                      <a:pPr marL="0" marR="0" algn="ctr">
                        <a:spcBef>
                          <a:spcPts val="0"/>
                        </a:spcBef>
                        <a:spcAft>
                          <a:spcPts val="0"/>
                        </a:spcAft>
                      </a:pPr>
                      <a:r>
                        <a:rPr lang="en-US" sz="1000">
                          <a:effectLst/>
                        </a:rPr>
                        <a:t>Health Plan</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Medicaid</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206</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6.58</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1806174821"/>
                  </a:ext>
                </a:extLst>
              </a:tr>
              <a:tr h="185961">
                <a:tc vMerge="1">
                  <a:txBody>
                    <a:bodyPr/>
                    <a:lstStyle/>
                    <a:p>
                      <a:endParaRPr lang="en-US"/>
                    </a:p>
                  </a:txBody>
                  <a:tcPr/>
                </a:tc>
                <a:tc>
                  <a:txBody>
                    <a:bodyPr/>
                    <a:lstStyle/>
                    <a:p>
                      <a:pPr marL="0" marR="0" algn="ctr">
                        <a:spcBef>
                          <a:spcPts val="0"/>
                        </a:spcBef>
                        <a:spcAft>
                          <a:spcPts val="0"/>
                        </a:spcAft>
                      </a:pPr>
                      <a:r>
                        <a:rPr lang="en-US" sz="1000">
                          <a:effectLst/>
                        </a:rPr>
                        <a:t>No Plan</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23</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0.74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1897286479"/>
                  </a:ext>
                </a:extLst>
              </a:tr>
              <a:tr h="185961">
                <a:tc vMerge="1">
                  <a:txBody>
                    <a:bodyPr/>
                    <a:lstStyle/>
                    <a:p>
                      <a:endParaRPr lang="en-US"/>
                    </a:p>
                  </a:txBody>
                  <a:tcPr/>
                </a:tc>
                <a:tc>
                  <a:txBody>
                    <a:bodyPr/>
                    <a:lstStyle/>
                    <a:p>
                      <a:pPr marL="0" marR="0" algn="ctr">
                        <a:spcBef>
                          <a:spcPts val="0"/>
                        </a:spcBef>
                        <a:spcAft>
                          <a:spcPts val="0"/>
                        </a:spcAft>
                      </a:pPr>
                      <a:r>
                        <a:rPr lang="en-US" sz="1000">
                          <a:effectLst/>
                        </a:rPr>
                        <a:t>Other Plans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2900</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92.68</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3406182866"/>
                  </a:ext>
                </a:extLst>
              </a:tr>
              <a:tr h="185961">
                <a:tc rowSpan="2">
                  <a:txBody>
                    <a:bodyPr/>
                    <a:lstStyle/>
                    <a:p>
                      <a:pPr marL="0" marR="0" algn="ctr">
                        <a:spcBef>
                          <a:spcPts val="0"/>
                        </a:spcBef>
                        <a:spcAft>
                          <a:spcPts val="0"/>
                        </a:spcAft>
                      </a:pPr>
                      <a:r>
                        <a:rPr lang="en-US" sz="1000">
                          <a:effectLst/>
                        </a:rPr>
                        <a:t>General Health</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Excell/Good</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3024</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80.51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3321404104"/>
                  </a:ext>
                </a:extLst>
              </a:tr>
              <a:tr h="185961">
                <a:tc vMerge="1">
                  <a:txBody>
                    <a:bodyPr/>
                    <a:lstStyle/>
                    <a:p>
                      <a:endParaRPr lang="en-US"/>
                    </a:p>
                  </a:txBody>
                  <a:tcPr/>
                </a:tc>
                <a:tc>
                  <a:txBody>
                    <a:bodyPr/>
                    <a:lstStyle/>
                    <a:p>
                      <a:pPr marL="0" marR="0" algn="ctr">
                        <a:spcBef>
                          <a:spcPts val="0"/>
                        </a:spcBef>
                        <a:spcAft>
                          <a:spcPts val="0"/>
                        </a:spcAft>
                      </a:pPr>
                      <a:r>
                        <a:rPr lang="en-US" sz="1000">
                          <a:effectLst/>
                        </a:rPr>
                        <a:t>Fair/Poor</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732</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19.49</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2831548951"/>
                  </a:ext>
                </a:extLst>
              </a:tr>
              <a:tr h="185961">
                <a:tc rowSpan="2">
                  <a:txBody>
                    <a:bodyPr/>
                    <a:lstStyle/>
                    <a:p>
                      <a:pPr marL="0" marR="0" algn="ctr">
                        <a:spcBef>
                          <a:spcPts val="0"/>
                        </a:spcBef>
                        <a:spcAft>
                          <a:spcPts val="0"/>
                        </a:spcAft>
                      </a:pPr>
                      <a:r>
                        <a:rPr lang="en-US" sz="1000">
                          <a:effectLst/>
                        </a:rPr>
                        <a:t>Heavy Drinker</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No</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3295</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92.71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2772640986"/>
                  </a:ext>
                </a:extLst>
              </a:tr>
              <a:tr h="185961">
                <a:tc vMerge="1">
                  <a:txBody>
                    <a:bodyPr/>
                    <a:lstStyle/>
                    <a:p>
                      <a:endParaRPr lang="en-US"/>
                    </a:p>
                  </a:txBody>
                  <a:tcPr/>
                </a:tc>
                <a:tc>
                  <a:txBody>
                    <a:bodyPr/>
                    <a:lstStyle/>
                    <a:p>
                      <a:pPr marL="0" marR="0" algn="ctr">
                        <a:spcBef>
                          <a:spcPts val="0"/>
                        </a:spcBef>
                        <a:spcAft>
                          <a:spcPts val="0"/>
                        </a:spcAft>
                      </a:pPr>
                      <a:r>
                        <a:rPr lang="en-US" sz="1000">
                          <a:effectLst/>
                        </a:rPr>
                        <a:t>Yes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259</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7.29</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2899896635"/>
                  </a:ext>
                </a:extLst>
              </a:tr>
              <a:tr h="185961">
                <a:tc rowSpan="2">
                  <a:txBody>
                    <a:bodyPr/>
                    <a:lstStyle/>
                    <a:p>
                      <a:pPr marL="0" marR="0" algn="ctr">
                        <a:spcBef>
                          <a:spcPts val="0"/>
                        </a:spcBef>
                        <a:spcAft>
                          <a:spcPts val="0"/>
                        </a:spcAft>
                      </a:pPr>
                      <a:r>
                        <a:rPr lang="en-US" sz="1000">
                          <a:effectLst/>
                        </a:rPr>
                        <a:t>(Ever Told) Had Skin Cancer</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ctr">
                        <a:spcBef>
                          <a:spcPts val="0"/>
                        </a:spcBef>
                        <a:spcAft>
                          <a:spcPts val="0"/>
                        </a:spcAft>
                      </a:pPr>
                      <a:r>
                        <a:rPr lang="en-US" sz="1000">
                          <a:effectLst/>
                        </a:rPr>
                        <a:t>No</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3331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a:effectLst/>
                        </a:rPr>
                        <a:t>89.09</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2253739641"/>
                  </a:ext>
                </a:extLst>
              </a:tr>
              <a:tr h="185961">
                <a:tc vMerge="1">
                  <a:txBody>
                    <a:bodyPr/>
                    <a:lstStyle/>
                    <a:p>
                      <a:endParaRPr lang="en-US"/>
                    </a:p>
                  </a:txBody>
                  <a:tcPr/>
                </a:tc>
                <a:tc>
                  <a:txBody>
                    <a:bodyPr/>
                    <a:lstStyle/>
                    <a:p>
                      <a:pPr marL="0" marR="0" algn="ctr">
                        <a:spcBef>
                          <a:spcPts val="0"/>
                        </a:spcBef>
                        <a:spcAft>
                          <a:spcPts val="0"/>
                        </a:spcAft>
                      </a:pPr>
                      <a:r>
                        <a:rPr lang="en-US" sz="1000">
                          <a:effectLst/>
                        </a:rPr>
                        <a:t>Yes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ctr"/>
                </a:tc>
                <a:tc>
                  <a:txBody>
                    <a:bodyPr/>
                    <a:lstStyle/>
                    <a:p>
                      <a:pPr marL="0" marR="0" algn="r">
                        <a:spcBef>
                          <a:spcPts val="0"/>
                        </a:spcBef>
                        <a:spcAft>
                          <a:spcPts val="0"/>
                        </a:spcAft>
                      </a:pPr>
                      <a:r>
                        <a:rPr lang="en-US" sz="1000">
                          <a:effectLst/>
                        </a:rPr>
                        <a:t>408</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tc>
                  <a:txBody>
                    <a:bodyPr/>
                    <a:lstStyle/>
                    <a:p>
                      <a:pPr marL="0" marR="0" algn="r">
                        <a:spcBef>
                          <a:spcPts val="0"/>
                        </a:spcBef>
                        <a:spcAft>
                          <a:spcPts val="0"/>
                        </a:spcAft>
                      </a:pPr>
                      <a:r>
                        <a:rPr lang="en-US" sz="1000" dirty="0">
                          <a:effectLst/>
                          <a:highlight>
                            <a:srgbClr val="FFFF00"/>
                          </a:highlight>
                        </a:rPr>
                        <a:t>10.91</a:t>
                      </a:r>
                      <a:endParaRPr lang="en-US" sz="10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txBody>
                  <a:tcPr marL="26531" marR="26531" marT="0" marB="0" anchor="b"/>
                </a:tc>
                <a:extLst>
                  <a:ext uri="{0D108BD9-81ED-4DB2-BD59-A6C34878D82A}">
                    <a16:rowId xmlns:a16="http://schemas.microsoft.com/office/drawing/2014/main" val="2057112788"/>
                  </a:ext>
                </a:extLst>
              </a:tr>
            </a:tbl>
          </a:graphicData>
        </a:graphic>
      </p:graphicFrame>
    </p:spTree>
    <p:extLst>
      <p:ext uri="{BB962C8B-B14F-4D97-AF65-F5344CB8AC3E}">
        <p14:creationId xmlns:p14="http://schemas.microsoft.com/office/powerpoint/2010/main" val="2300408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TotalTime>
  <Words>1263</Words>
  <Application>Microsoft Macintosh PowerPoint</Application>
  <PresentationFormat>Widescreen</PresentationFormat>
  <Paragraphs>414</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Promoting Health in Nevada  Analyzing Nevada Demographics and BRFSS Data: (Ever Told) Had Skin Cancer</vt:lpstr>
      <vt:lpstr>About Nevada</vt:lpstr>
      <vt:lpstr>US vs. Nevada</vt:lpstr>
      <vt:lpstr>US: 6.1  Nevada: 14.0</vt:lpstr>
      <vt:lpstr>US: 14.1  Nevada: 13.7</vt:lpstr>
      <vt:lpstr>US: $60,293  Nevada: $57,598</vt:lpstr>
      <vt:lpstr>US: 31.5  Nevada: 24.2</vt:lpstr>
      <vt:lpstr>US: 39.9  Nevada: 51.8</vt:lpstr>
      <vt:lpstr>Using the BRFSS14 Data</vt:lpstr>
      <vt:lpstr>Using the BRFSS14 Data</vt:lpstr>
      <vt:lpstr>Using the BRFSS14 Data</vt:lpstr>
      <vt:lpstr>The Facts</vt:lpstr>
      <vt:lpstr>What Does This Mean?</vt:lpstr>
      <vt:lpstr>Already Dedicated</vt:lpstr>
      <vt:lpstr>Why Nevada is Qualified for Funding </vt:lpstr>
      <vt:lpstr>References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CHS 753 Term Project</dc:title>
  <dc:creator>Will Bliss</dc:creator>
  <cp:lastModifiedBy>Will Bliss</cp:lastModifiedBy>
  <cp:revision>8</cp:revision>
  <dcterms:created xsi:type="dcterms:W3CDTF">2020-11-20T02:19:13Z</dcterms:created>
  <dcterms:modified xsi:type="dcterms:W3CDTF">2020-11-20T05:16:40Z</dcterms:modified>
</cp:coreProperties>
</file>

<file path=docProps/thumbnail.jpeg>
</file>